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5"/>
    <p:sldMasterId id="2147483734" r:id="rId6"/>
  </p:sldMasterIdLst>
  <p:notesMasterIdLst>
    <p:notesMasterId r:id="rId37"/>
  </p:notesMasterIdLst>
  <p:handoutMasterIdLst>
    <p:handoutMasterId r:id="rId38"/>
  </p:handoutMasterIdLst>
  <p:sldIdLst>
    <p:sldId id="290" r:id="rId7"/>
    <p:sldId id="470" r:id="rId8"/>
    <p:sldId id="297" r:id="rId9"/>
    <p:sldId id="442" r:id="rId10"/>
    <p:sldId id="486" r:id="rId11"/>
    <p:sldId id="465" r:id="rId12"/>
    <p:sldId id="490" r:id="rId13"/>
    <p:sldId id="491" r:id="rId14"/>
    <p:sldId id="496" r:id="rId15"/>
    <p:sldId id="497" r:id="rId16"/>
    <p:sldId id="445" r:id="rId17"/>
    <p:sldId id="446" r:id="rId18"/>
    <p:sldId id="447" r:id="rId19"/>
    <p:sldId id="472" r:id="rId20"/>
    <p:sldId id="498" r:id="rId21"/>
    <p:sldId id="467" r:id="rId22"/>
    <p:sldId id="499" r:id="rId23"/>
    <p:sldId id="500" r:id="rId24"/>
    <p:sldId id="501" r:id="rId25"/>
    <p:sldId id="502" r:id="rId26"/>
    <p:sldId id="503" r:id="rId27"/>
    <p:sldId id="504" r:id="rId28"/>
    <p:sldId id="505" r:id="rId29"/>
    <p:sldId id="506" r:id="rId30"/>
    <p:sldId id="508" r:id="rId31"/>
    <p:sldId id="507" r:id="rId32"/>
    <p:sldId id="509" r:id="rId33"/>
    <p:sldId id="485" r:id="rId34"/>
    <p:sldId id="488" r:id="rId35"/>
    <p:sldId id="489" r:id="rId36"/>
  </p:sldIdLst>
  <p:sldSz cx="10058400" cy="7772400"/>
  <p:notesSz cx="7010400" cy="9296400"/>
  <p:defaultTextStyle>
    <a:defPPr>
      <a:defRPr lang="en-US"/>
    </a:defPPr>
    <a:lvl1pPr marL="0" algn="l" defTabSz="999397" rtl="0" eaLnBrk="1" latinLnBrk="0" hangingPunct="1">
      <a:defRPr sz="2000" kern="1200">
        <a:solidFill>
          <a:schemeClr val="tx1"/>
        </a:solidFill>
        <a:latin typeface="+mn-lt"/>
        <a:ea typeface="+mn-ea"/>
        <a:cs typeface="+mn-cs"/>
      </a:defRPr>
    </a:lvl1pPr>
    <a:lvl2pPr marL="499703" algn="l" defTabSz="999397" rtl="0" eaLnBrk="1" latinLnBrk="0" hangingPunct="1">
      <a:defRPr sz="2000" kern="1200">
        <a:solidFill>
          <a:schemeClr val="tx1"/>
        </a:solidFill>
        <a:latin typeface="+mn-lt"/>
        <a:ea typeface="+mn-ea"/>
        <a:cs typeface="+mn-cs"/>
      </a:defRPr>
    </a:lvl2pPr>
    <a:lvl3pPr marL="999397" algn="l" defTabSz="999397" rtl="0" eaLnBrk="1" latinLnBrk="0" hangingPunct="1">
      <a:defRPr sz="2000" kern="1200">
        <a:solidFill>
          <a:schemeClr val="tx1"/>
        </a:solidFill>
        <a:latin typeface="+mn-lt"/>
        <a:ea typeface="+mn-ea"/>
        <a:cs typeface="+mn-cs"/>
      </a:defRPr>
    </a:lvl3pPr>
    <a:lvl4pPr marL="1499050" algn="l" defTabSz="999397" rtl="0" eaLnBrk="1" latinLnBrk="0" hangingPunct="1">
      <a:defRPr sz="2000" kern="1200">
        <a:solidFill>
          <a:schemeClr val="tx1"/>
        </a:solidFill>
        <a:latin typeface="+mn-lt"/>
        <a:ea typeface="+mn-ea"/>
        <a:cs typeface="+mn-cs"/>
      </a:defRPr>
    </a:lvl4pPr>
    <a:lvl5pPr marL="1998734" algn="l" defTabSz="999397" rtl="0" eaLnBrk="1" latinLnBrk="0" hangingPunct="1">
      <a:defRPr sz="2000" kern="1200">
        <a:solidFill>
          <a:schemeClr val="tx1"/>
        </a:solidFill>
        <a:latin typeface="+mn-lt"/>
        <a:ea typeface="+mn-ea"/>
        <a:cs typeface="+mn-cs"/>
      </a:defRPr>
    </a:lvl5pPr>
    <a:lvl6pPr marL="2498397" algn="l" defTabSz="999397" rtl="0" eaLnBrk="1" latinLnBrk="0" hangingPunct="1">
      <a:defRPr sz="2000" kern="1200">
        <a:solidFill>
          <a:schemeClr val="tx1"/>
        </a:solidFill>
        <a:latin typeface="+mn-lt"/>
        <a:ea typeface="+mn-ea"/>
        <a:cs typeface="+mn-cs"/>
      </a:defRPr>
    </a:lvl6pPr>
    <a:lvl7pPr marL="2998080" algn="l" defTabSz="999397" rtl="0" eaLnBrk="1" latinLnBrk="0" hangingPunct="1">
      <a:defRPr sz="2000" kern="1200">
        <a:solidFill>
          <a:schemeClr val="tx1"/>
        </a:solidFill>
        <a:latin typeface="+mn-lt"/>
        <a:ea typeface="+mn-ea"/>
        <a:cs typeface="+mn-cs"/>
      </a:defRPr>
    </a:lvl7pPr>
    <a:lvl8pPr marL="3497753" algn="l" defTabSz="999397" rtl="0" eaLnBrk="1" latinLnBrk="0" hangingPunct="1">
      <a:defRPr sz="2000" kern="1200">
        <a:solidFill>
          <a:schemeClr val="tx1"/>
        </a:solidFill>
        <a:latin typeface="+mn-lt"/>
        <a:ea typeface="+mn-ea"/>
        <a:cs typeface="+mn-cs"/>
      </a:defRPr>
    </a:lvl8pPr>
    <a:lvl9pPr marL="3997430" algn="l" defTabSz="99939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1">
          <p15:clr>
            <a:srgbClr val="A4A3A4"/>
          </p15:clr>
        </p15:guide>
        <p15:guide id="2" pos="4317">
          <p15:clr>
            <a:srgbClr val="A4A3A4"/>
          </p15:clr>
        </p15:guide>
        <p15:guide id="3" pos="6035">
          <p15:clr>
            <a:srgbClr val="A4A3A4"/>
          </p15:clr>
        </p15:guide>
        <p15:guide id="4" pos="540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A3F5ED"/>
    <a:srgbClr val="0091FE"/>
    <a:srgbClr val="A3F5AD"/>
    <a:srgbClr val="83D793"/>
    <a:srgbClr val="5ACA6F"/>
    <a:srgbClr val="339F48"/>
    <a:srgbClr val="B2E6BC"/>
    <a:srgbClr val="F2A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3625" autoAdjust="0"/>
  </p:normalViewPr>
  <p:slideViewPr>
    <p:cSldViewPr snapToGrid="0" snapToObjects="1">
      <p:cViewPr varScale="1">
        <p:scale>
          <a:sx n="77" d="100"/>
          <a:sy n="77" d="100"/>
        </p:scale>
        <p:origin x="1752" y="77"/>
      </p:cViewPr>
      <p:guideLst>
        <p:guide orient="horz" pos="2771"/>
        <p:guide pos="4317"/>
        <p:guide pos="6035"/>
        <p:guide pos="5402"/>
      </p:guideLst>
    </p:cSldViewPr>
  </p:slideViewPr>
  <p:outlineViewPr>
    <p:cViewPr>
      <p:scale>
        <a:sx n="33" d="100"/>
        <a:sy n="33" d="100"/>
      </p:scale>
      <p:origin x="0" y="37992"/>
    </p:cViewPr>
  </p:outlineViewPr>
  <p:notesTextViewPr>
    <p:cViewPr>
      <p:scale>
        <a:sx n="1" d="1"/>
        <a:sy n="1" d="1"/>
      </p:scale>
      <p:origin x="0" y="0"/>
    </p:cViewPr>
  </p:notesTextViewPr>
  <p:notesViewPr>
    <p:cSldViewPr snapToGrid="0" snapToObjects="1">
      <p:cViewPr varScale="1">
        <p:scale>
          <a:sx n="95" d="100"/>
          <a:sy n="95" d="100"/>
        </p:scale>
        <p:origin x="35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PORFP200\PF$\Research%20&amp;%20Reference\Elections\Historic%20Elections%20Analysis\GO%20bond%20Historic%20Election%20Result%20charts%20-%20Cop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cene3d>
              <a:camera prst="orthographicFront"/>
              <a:lightRig rig="threePt" dir="t"/>
            </a:scene3d>
            <a:sp3d prstMaterial="matte">
              <a:bevelT w="19050"/>
              <a:bevelB w="12700"/>
            </a:sp3d>
          </c:spPr>
          <c:invertIfNegative val="0"/>
          <c:dPt>
            <c:idx val="0"/>
            <c:invertIfNegative val="0"/>
            <c:bubble3D val="0"/>
            <c:spPr>
              <a:solidFill>
                <a:schemeClr val="accent5"/>
              </a:solidFill>
              <a:ln>
                <a:noFill/>
              </a:ln>
              <a:effectLst/>
              <a:scene3d>
                <a:camera prst="orthographicFront"/>
                <a:lightRig rig="threePt" dir="t"/>
              </a:scene3d>
              <a:sp3d prstMaterial="matte">
                <a:bevelT w="19050"/>
                <a:bevelB w="12700"/>
              </a:sp3d>
            </c:spPr>
            <c:extLst>
              <c:ext xmlns:c16="http://schemas.microsoft.com/office/drawing/2014/chart" uri="{C3380CC4-5D6E-409C-BE32-E72D297353CC}">
                <c16:uniqueId val="{00000001-FCB1-4D92-B8ED-361671FDDB8D}"/>
              </c:ext>
            </c:extLst>
          </c:dPt>
          <c:dPt>
            <c:idx val="1"/>
            <c:invertIfNegative val="0"/>
            <c:bubble3D val="0"/>
            <c:spPr>
              <a:solidFill>
                <a:srgbClr val="92D050"/>
              </a:solidFill>
              <a:ln>
                <a:noFill/>
              </a:ln>
              <a:effectLst/>
              <a:scene3d>
                <a:camera prst="orthographicFront"/>
                <a:lightRig rig="threePt" dir="t"/>
              </a:scene3d>
              <a:sp3d prstMaterial="matte">
                <a:bevelT w="19050"/>
                <a:bevelB w="12700"/>
              </a:sp3d>
            </c:spPr>
            <c:extLst>
              <c:ext xmlns:c16="http://schemas.microsoft.com/office/drawing/2014/chart" uri="{C3380CC4-5D6E-409C-BE32-E72D297353CC}">
                <c16:uniqueId val="{00000003-FCB1-4D92-B8ED-361671FDDB8D}"/>
              </c:ext>
            </c:extLst>
          </c:dPt>
          <c:dLbls>
            <c:dLbl>
              <c:idx val="0"/>
              <c:layout>
                <c:manualLayout>
                  <c:x val="0"/>
                  <c:y val="0.20121414268073531"/>
                </c:manualLayout>
              </c:layout>
              <c:tx>
                <c:rich>
                  <a:bodyPr/>
                  <a:lstStyle/>
                  <a:p>
                    <a:fld id="{5D75F56F-DD73-4623-94B6-F03F0D666D90}" type="VALUE">
                      <a:rPr lang="en-US"/>
                      <a:pPr/>
                      <a:t>[VALUE]</a:t>
                    </a:fld>
                    <a:endParaRPr lang="en-US"/>
                  </a:p>
                  <a:p>
                    <a:r>
                      <a:rPr lang="en-US"/>
                      <a:t>May</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CB1-4D92-B8ED-361671FDDB8D}"/>
                </c:ext>
              </c:extLst>
            </c:dLbl>
            <c:dLbl>
              <c:idx val="1"/>
              <c:layout>
                <c:manualLayout>
                  <c:x val="5.9616829732426508E-3"/>
                  <c:y val="0.21324929374845006"/>
                </c:manualLayout>
              </c:layout>
              <c:tx>
                <c:rich>
                  <a:bodyPr/>
                  <a:lstStyle/>
                  <a:p>
                    <a:fld id="{4DE3B33B-13A7-471C-A762-D741CB917764}" type="VALUE">
                      <a:rPr lang="en-US"/>
                      <a:pPr/>
                      <a:t>[VALUE]</a:t>
                    </a:fld>
                    <a:endParaRPr lang="en-US"/>
                  </a:p>
                  <a:p>
                    <a:r>
                      <a:rPr lang="en-US"/>
                      <a:t>November</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CB1-4D92-B8ED-361671FDDB8D}"/>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'SD only'!$I$43:$I$44</c:f>
              <c:strCache>
                <c:ptCount val="2"/>
                <c:pt idx="0">
                  <c:v>May
(Since 2010)</c:v>
                </c:pt>
                <c:pt idx="1">
                  <c:v>November (Since 2010)</c:v>
                </c:pt>
              </c:strCache>
            </c:strRef>
          </c:cat>
          <c:val>
            <c:numRef>
              <c:f>'SD only'!$M$43:$M$44</c:f>
              <c:numCache>
                <c:formatCode>0.00%</c:formatCode>
                <c:ptCount val="2"/>
                <c:pt idx="0">
                  <c:v>0.61061946902654862</c:v>
                </c:pt>
                <c:pt idx="1">
                  <c:v>0.55670103092783507</c:v>
                </c:pt>
              </c:numCache>
            </c:numRef>
          </c:val>
          <c:extLst>
            <c:ext xmlns:c16="http://schemas.microsoft.com/office/drawing/2014/chart" uri="{C3380CC4-5D6E-409C-BE32-E72D297353CC}">
              <c16:uniqueId val="{00000004-FCB1-4D92-B8ED-361671FDDB8D}"/>
            </c:ext>
          </c:extLst>
        </c:ser>
        <c:dLbls>
          <c:showLegendKey val="0"/>
          <c:showVal val="0"/>
          <c:showCatName val="0"/>
          <c:showSerName val="0"/>
          <c:showPercent val="0"/>
          <c:showBubbleSize val="0"/>
        </c:dLbls>
        <c:gapWidth val="150"/>
        <c:shape val="box"/>
        <c:axId val="332133248"/>
        <c:axId val="440831520"/>
        <c:axId val="0"/>
      </c:bar3DChart>
      <c:catAx>
        <c:axId val="332133248"/>
        <c:scaling>
          <c:orientation val="minMax"/>
        </c:scaling>
        <c:delete val="1"/>
        <c:axPos val="b"/>
        <c:numFmt formatCode="General" sourceLinked="1"/>
        <c:majorTickMark val="none"/>
        <c:minorTickMark val="none"/>
        <c:tickLblPos val="nextTo"/>
        <c:crossAx val="440831520"/>
        <c:crosses val="autoZero"/>
        <c:auto val="1"/>
        <c:lblAlgn val="ctr"/>
        <c:lblOffset val="100"/>
        <c:noMultiLvlLbl val="0"/>
      </c:catAx>
      <c:valAx>
        <c:axId val="4408315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crossAx val="332133248"/>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latin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180"/>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sz="quarter" idx="1"/>
          </p:nvPr>
        </p:nvSpPr>
        <p:spPr>
          <a:xfrm>
            <a:off x="3970634" y="0"/>
            <a:ext cx="3038161" cy="464180"/>
          </a:xfrm>
          <a:prstGeom prst="rect">
            <a:avLst/>
          </a:prstGeom>
        </p:spPr>
        <p:txBody>
          <a:bodyPr vert="horz" lIns="92300" tIns="46150" rIns="92300" bIns="46150" rtlCol="0"/>
          <a:lstStyle>
            <a:lvl1pPr algn="r">
              <a:defRPr sz="1200"/>
            </a:lvl1pPr>
          </a:lstStyle>
          <a:p>
            <a:fld id="{CB5C5464-4E7F-4143-8510-B5FBA79FB718}" type="datetimeFigureOut">
              <a:rPr lang="en-US" smtClean="0"/>
              <a:t>12/3/2021</a:t>
            </a:fld>
            <a:endParaRPr lang="en-US"/>
          </a:p>
        </p:txBody>
      </p:sp>
      <p:sp>
        <p:nvSpPr>
          <p:cNvPr id="4" name="Footer Placeholder 3"/>
          <p:cNvSpPr>
            <a:spLocks noGrp="1"/>
          </p:cNvSpPr>
          <p:nvPr>
            <p:ph type="ftr" sz="quarter" idx="2"/>
          </p:nvPr>
        </p:nvSpPr>
        <p:spPr>
          <a:xfrm>
            <a:off x="0" y="8830621"/>
            <a:ext cx="3038161" cy="464180"/>
          </a:xfrm>
          <a:prstGeom prst="rect">
            <a:avLst/>
          </a:prstGeom>
        </p:spPr>
        <p:txBody>
          <a:bodyPr vert="horz" lIns="92300" tIns="46150" rIns="92300"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970634" y="8830621"/>
            <a:ext cx="3038161" cy="464180"/>
          </a:xfrm>
          <a:prstGeom prst="rect">
            <a:avLst/>
          </a:prstGeom>
        </p:spPr>
        <p:txBody>
          <a:bodyPr vert="horz" lIns="92300" tIns="46150" rIns="92300" bIns="46150" rtlCol="0" anchor="b"/>
          <a:lstStyle>
            <a:lvl1pPr algn="r">
              <a:defRPr sz="1200"/>
            </a:lvl1pPr>
          </a:lstStyle>
          <a:p>
            <a:fld id="{30215838-AA05-4481-A7B9-A4FA0E9D8CD2}" type="slidenum">
              <a:rPr lang="en-US" smtClean="0"/>
              <a:t>‹#›</a:t>
            </a:fld>
            <a:endParaRPr lang="en-US"/>
          </a:p>
        </p:txBody>
      </p:sp>
    </p:spTree>
    <p:extLst>
      <p:ext uri="{BB962C8B-B14F-4D97-AF65-F5344CB8AC3E}">
        <p14:creationId xmlns:p14="http://schemas.microsoft.com/office/powerpoint/2010/main" val="2742430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77" tIns="46588" rIns="93177" bIns="46588" rtlCol="0"/>
          <a:lstStyle>
            <a:lvl1pPr algn="r">
              <a:defRPr sz="1200"/>
            </a:lvl1pPr>
          </a:lstStyle>
          <a:p>
            <a:fld id="{A5C830C0-9E88-4C4B-B657-B7CC105A9BC2}" type="datetimeFigureOut">
              <a:rPr lang="en-US" smtClean="0"/>
              <a:t>12/3/2021</a:t>
            </a:fld>
            <a:endParaRPr lang="en-US"/>
          </a:p>
        </p:txBody>
      </p:sp>
      <p:sp>
        <p:nvSpPr>
          <p:cNvPr id="4" name="Slide Image Placeholder 3"/>
          <p:cNvSpPr>
            <a:spLocks noGrp="1" noRot="1" noChangeAspect="1"/>
          </p:cNvSpPr>
          <p:nvPr>
            <p:ph type="sldImg" idx="2"/>
          </p:nvPr>
        </p:nvSpPr>
        <p:spPr>
          <a:xfrm>
            <a:off x="1249363" y="698500"/>
            <a:ext cx="4511675" cy="3486150"/>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8" rIns="93177"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7" tIns="46588" rIns="93177" bIns="46588" rtlCol="0" anchor="b"/>
          <a:lstStyle>
            <a:lvl1pPr algn="r">
              <a:defRPr sz="1200"/>
            </a:lvl1pPr>
          </a:lstStyle>
          <a:p>
            <a:fld id="{7755A923-12EE-4A03-A4E3-60076A5F9787}" type="slidenum">
              <a:rPr lang="en-US" smtClean="0"/>
              <a:t>‹#›</a:t>
            </a:fld>
            <a:endParaRPr lang="en-US"/>
          </a:p>
        </p:txBody>
      </p:sp>
    </p:spTree>
    <p:extLst>
      <p:ext uri="{BB962C8B-B14F-4D97-AF65-F5344CB8AC3E}">
        <p14:creationId xmlns:p14="http://schemas.microsoft.com/office/powerpoint/2010/main" val="2940063570"/>
      </p:ext>
    </p:extLst>
  </p:cSld>
  <p:clrMap bg1="lt1" tx1="dk1" bg2="lt2" tx2="dk2" accent1="accent1" accent2="accent2" accent3="accent3" accent4="accent4" accent5="accent5" accent6="accent6" hlink="hlink" folHlink="folHlink"/>
  <p:notesStyle>
    <a:lvl1pPr marL="0" algn="l" defTabSz="999397" rtl="0" eaLnBrk="1" latinLnBrk="0" hangingPunct="1">
      <a:defRPr sz="1300" kern="1200">
        <a:solidFill>
          <a:schemeClr val="tx1"/>
        </a:solidFill>
        <a:latin typeface="+mn-lt"/>
        <a:ea typeface="+mn-ea"/>
        <a:cs typeface="+mn-cs"/>
      </a:defRPr>
    </a:lvl1pPr>
    <a:lvl2pPr marL="499703" algn="l" defTabSz="999397" rtl="0" eaLnBrk="1" latinLnBrk="0" hangingPunct="1">
      <a:defRPr sz="1300" kern="1200">
        <a:solidFill>
          <a:schemeClr val="tx1"/>
        </a:solidFill>
        <a:latin typeface="+mn-lt"/>
        <a:ea typeface="+mn-ea"/>
        <a:cs typeface="+mn-cs"/>
      </a:defRPr>
    </a:lvl2pPr>
    <a:lvl3pPr marL="999397" algn="l" defTabSz="999397" rtl="0" eaLnBrk="1" latinLnBrk="0" hangingPunct="1">
      <a:defRPr sz="1300" kern="1200">
        <a:solidFill>
          <a:schemeClr val="tx1"/>
        </a:solidFill>
        <a:latin typeface="+mn-lt"/>
        <a:ea typeface="+mn-ea"/>
        <a:cs typeface="+mn-cs"/>
      </a:defRPr>
    </a:lvl3pPr>
    <a:lvl4pPr marL="1499050" algn="l" defTabSz="999397" rtl="0" eaLnBrk="1" latinLnBrk="0" hangingPunct="1">
      <a:defRPr sz="1300" kern="1200">
        <a:solidFill>
          <a:schemeClr val="tx1"/>
        </a:solidFill>
        <a:latin typeface="+mn-lt"/>
        <a:ea typeface="+mn-ea"/>
        <a:cs typeface="+mn-cs"/>
      </a:defRPr>
    </a:lvl4pPr>
    <a:lvl5pPr marL="1998734" algn="l" defTabSz="999397" rtl="0" eaLnBrk="1" latinLnBrk="0" hangingPunct="1">
      <a:defRPr sz="1300" kern="1200">
        <a:solidFill>
          <a:schemeClr val="tx1"/>
        </a:solidFill>
        <a:latin typeface="+mn-lt"/>
        <a:ea typeface="+mn-ea"/>
        <a:cs typeface="+mn-cs"/>
      </a:defRPr>
    </a:lvl5pPr>
    <a:lvl6pPr marL="2498397" algn="l" defTabSz="999397" rtl="0" eaLnBrk="1" latinLnBrk="0" hangingPunct="1">
      <a:defRPr sz="1300" kern="1200">
        <a:solidFill>
          <a:schemeClr val="tx1"/>
        </a:solidFill>
        <a:latin typeface="+mn-lt"/>
        <a:ea typeface="+mn-ea"/>
        <a:cs typeface="+mn-cs"/>
      </a:defRPr>
    </a:lvl6pPr>
    <a:lvl7pPr marL="2998080" algn="l" defTabSz="999397" rtl="0" eaLnBrk="1" latinLnBrk="0" hangingPunct="1">
      <a:defRPr sz="1300" kern="1200">
        <a:solidFill>
          <a:schemeClr val="tx1"/>
        </a:solidFill>
        <a:latin typeface="+mn-lt"/>
        <a:ea typeface="+mn-ea"/>
        <a:cs typeface="+mn-cs"/>
      </a:defRPr>
    </a:lvl7pPr>
    <a:lvl8pPr marL="3497753" algn="l" defTabSz="999397" rtl="0" eaLnBrk="1" latinLnBrk="0" hangingPunct="1">
      <a:defRPr sz="1300" kern="1200">
        <a:solidFill>
          <a:schemeClr val="tx1"/>
        </a:solidFill>
        <a:latin typeface="+mn-lt"/>
        <a:ea typeface="+mn-ea"/>
        <a:cs typeface="+mn-cs"/>
      </a:defRPr>
    </a:lvl8pPr>
    <a:lvl9pPr marL="3997430" algn="l" defTabSz="9993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3721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4" name="Text Placeholder 18"/>
          <p:cNvSpPr>
            <a:spLocks noGrp="1"/>
          </p:cNvSpPr>
          <p:nvPr>
            <p:ph type="body" sz="quarter" idx="35" hasCustomPrompt="1"/>
          </p:nvPr>
        </p:nvSpPr>
        <p:spPr>
          <a:xfrm>
            <a:off x="6686980" y="596904"/>
            <a:ext cx="2912633" cy="167441"/>
          </a:xfrm>
          <a:prstGeom prst="rect">
            <a:avLst/>
          </a:prstGeom>
        </p:spPr>
        <p:txBody>
          <a:bodyPr lIns="0" tIns="0" rIns="0" bIns="0"/>
          <a:lstStyle>
            <a:lvl1pPr algn="r">
              <a:lnSpc>
                <a:spcPct val="100000"/>
              </a:lnSpc>
              <a:defRPr sz="1100" b="1" cap="none" baseline="0">
                <a:solidFill>
                  <a:schemeClr val="bg1"/>
                </a:solidFill>
                <a:latin typeface="HelveticaNeueLT Std" pitchFamily="34" charset="0"/>
              </a:defRPr>
            </a:lvl1pPr>
          </a:lstStyle>
          <a:p>
            <a:pPr lvl="0"/>
            <a:r>
              <a:rPr lang="en-US" dirty="0"/>
              <a:t>Month 00, Year</a:t>
            </a:r>
          </a:p>
        </p:txBody>
      </p:sp>
      <p:sp>
        <p:nvSpPr>
          <p:cNvPr id="11" name="Text Placeholder 6"/>
          <p:cNvSpPr>
            <a:spLocks noGrp="1"/>
          </p:cNvSpPr>
          <p:nvPr>
            <p:ph type="body" sz="quarter" idx="27" hasCustomPrompt="1"/>
          </p:nvPr>
        </p:nvSpPr>
        <p:spPr>
          <a:xfrm>
            <a:off x="647535" y="6524521"/>
            <a:ext cx="2436814" cy="219557"/>
          </a:xfrm>
          <a:prstGeom prst="rect">
            <a:avLst/>
          </a:prstGeom>
        </p:spPr>
        <p:txBody>
          <a:bodyPr lIns="0" tIns="0" rIns="0" bIns="0"/>
          <a:lstStyle>
            <a:lvl1pPr>
              <a:defRPr sz="1300" b="1" baseline="0">
                <a:solidFill>
                  <a:schemeClr val="bg1"/>
                </a:solidFill>
                <a:latin typeface="HelveticaNeueLT Std" pitchFamily="34" charset="0"/>
              </a:defRPr>
            </a:lvl1pPr>
          </a:lstStyle>
          <a:p>
            <a:pPr lvl="0"/>
            <a:r>
              <a:rPr lang="en-US" dirty="0" err="1"/>
              <a:t>Firstname</a:t>
            </a:r>
            <a:r>
              <a:rPr lang="en-US" dirty="0"/>
              <a:t> </a:t>
            </a:r>
            <a:r>
              <a:rPr lang="en-US" dirty="0" err="1"/>
              <a:t>Lastname</a:t>
            </a:r>
            <a:endParaRPr lang="en-US" dirty="0"/>
          </a:p>
        </p:txBody>
      </p:sp>
      <p:sp>
        <p:nvSpPr>
          <p:cNvPr id="12" name="Text Placeholder 9"/>
          <p:cNvSpPr>
            <a:spLocks noGrp="1"/>
          </p:cNvSpPr>
          <p:nvPr>
            <p:ph type="body" sz="quarter" idx="28" hasCustomPrompt="1"/>
          </p:nvPr>
        </p:nvSpPr>
        <p:spPr>
          <a:xfrm>
            <a:off x="647533" y="6756782"/>
            <a:ext cx="2438400" cy="174625"/>
          </a:xfrm>
          <a:prstGeom prst="rect">
            <a:avLst/>
          </a:prstGeom>
        </p:spPr>
        <p:txBody>
          <a:bodyPr lIns="0" tIns="0" rIns="0" bIns="0"/>
          <a:lstStyle>
            <a:lvl1pPr>
              <a:lnSpc>
                <a:spcPct val="100000"/>
              </a:lnSpc>
              <a:defRPr sz="800" b="1" cap="all">
                <a:solidFill>
                  <a:schemeClr val="bg1"/>
                </a:solidFill>
                <a:latin typeface="HelveticaNeueLT Std" pitchFamily="34" charset="0"/>
              </a:defRPr>
            </a:lvl1pPr>
          </a:lstStyle>
          <a:p>
            <a:pPr lvl="0"/>
            <a:r>
              <a:rPr lang="en-US" dirty="0"/>
              <a:t>Job Title</a:t>
            </a:r>
          </a:p>
        </p:txBody>
      </p:sp>
      <p:sp>
        <p:nvSpPr>
          <p:cNvPr id="13" name="Text Placeholder 14"/>
          <p:cNvSpPr>
            <a:spLocks noGrp="1"/>
          </p:cNvSpPr>
          <p:nvPr>
            <p:ph type="body" sz="quarter" idx="29" hasCustomPrompt="1"/>
          </p:nvPr>
        </p:nvSpPr>
        <p:spPr>
          <a:xfrm>
            <a:off x="647529" y="6913484"/>
            <a:ext cx="2441448" cy="158717"/>
          </a:xfrm>
          <a:prstGeom prst="rect">
            <a:avLst/>
          </a:prstGeom>
        </p:spPr>
        <p:txBody>
          <a:bodyPr lIns="0" tIns="0" rIns="0" bIns="0"/>
          <a:lstStyle>
            <a:lvl1pPr>
              <a:lnSpc>
                <a:spcPct val="100000"/>
              </a:lnSpc>
              <a:defRPr sz="1000" b="0" i="0" baseline="0">
                <a:solidFill>
                  <a:schemeClr val="bg1"/>
                </a:solidFill>
                <a:latin typeface="HelveticaNeueLT Std" pitchFamily="34" charset="0"/>
                <a:cs typeface="HelveticaNeueLT Std" pitchFamily="34" charset="0"/>
              </a:defRPr>
            </a:lvl1pPr>
          </a:lstStyle>
          <a:p>
            <a:pPr lvl="0"/>
            <a:r>
              <a:rPr lang="en-US" dirty="0"/>
              <a:t>Tel: +1 000-000-0000</a:t>
            </a:r>
          </a:p>
        </p:txBody>
      </p:sp>
      <p:sp>
        <p:nvSpPr>
          <p:cNvPr id="14" name="Text Placeholder 14"/>
          <p:cNvSpPr>
            <a:spLocks noGrp="1"/>
          </p:cNvSpPr>
          <p:nvPr>
            <p:ph type="body" sz="quarter" idx="30" hasCustomPrompt="1"/>
          </p:nvPr>
        </p:nvSpPr>
        <p:spPr>
          <a:xfrm>
            <a:off x="647529" y="7071396"/>
            <a:ext cx="2441448" cy="158717"/>
          </a:xfrm>
          <a:prstGeom prst="rect">
            <a:avLst/>
          </a:prstGeom>
        </p:spPr>
        <p:txBody>
          <a:bodyPr lIns="0" tIns="0" rIns="0" bIns="0"/>
          <a:lstStyle>
            <a:lvl1pPr>
              <a:lnSpc>
                <a:spcPct val="100000"/>
              </a:lnSpc>
              <a:defRPr sz="1000" b="0" i="0">
                <a:solidFill>
                  <a:schemeClr val="bg1"/>
                </a:solidFill>
                <a:latin typeface="HelveticaNeueLT Std" pitchFamily="34" charset="0"/>
                <a:cs typeface="HelveticaNeueLT Std" pitchFamily="34" charset="0"/>
              </a:defRPr>
            </a:lvl1pPr>
          </a:lstStyle>
          <a:p>
            <a:pPr lvl="0"/>
            <a:r>
              <a:rPr lang="en-US" dirty="0"/>
              <a:t>Email: first.m.last@pjc.com</a:t>
            </a:r>
          </a:p>
        </p:txBody>
      </p:sp>
      <p:sp>
        <p:nvSpPr>
          <p:cNvPr id="15" name="Text Placeholder 6"/>
          <p:cNvSpPr>
            <a:spLocks noGrp="1"/>
          </p:cNvSpPr>
          <p:nvPr>
            <p:ph type="body" sz="quarter" idx="31" hasCustomPrompt="1"/>
          </p:nvPr>
        </p:nvSpPr>
        <p:spPr>
          <a:xfrm>
            <a:off x="3359255" y="6524521"/>
            <a:ext cx="2436814" cy="219557"/>
          </a:xfrm>
          <a:prstGeom prst="rect">
            <a:avLst/>
          </a:prstGeom>
        </p:spPr>
        <p:txBody>
          <a:bodyPr lIns="0" tIns="0" rIns="0" bIns="0"/>
          <a:lstStyle>
            <a:lvl1pPr>
              <a:defRPr sz="1300" b="1" baseline="0">
                <a:solidFill>
                  <a:schemeClr val="bg1"/>
                </a:solidFill>
                <a:latin typeface="HelveticaNeueLT Std" pitchFamily="34" charset="0"/>
              </a:defRPr>
            </a:lvl1pPr>
          </a:lstStyle>
          <a:p>
            <a:pPr lvl="0"/>
            <a:r>
              <a:rPr lang="en-US" dirty="0" err="1"/>
              <a:t>Firstname</a:t>
            </a:r>
            <a:r>
              <a:rPr lang="en-US" dirty="0"/>
              <a:t> </a:t>
            </a:r>
            <a:r>
              <a:rPr lang="en-US" dirty="0" err="1"/>
              <a:t>Lastname</a:t>
            </a:r>
            <a:endParaRPr lang="en-US" dirty="0"/>
          </a:p>
        </p:txBody>
      </p:sp>
      <p:sp>
        <p:nvSpPr>
          <p:cNvPr id="16" name="Text Placeholder 9"/>
          <p:cNvSpPr>
            <a:spLocks noGrp="1"/>
          </p:cNvSpPr>
          <p:nvPr>
            <p:ph type="body" sz="quarter" idx="32" hasCustomPrompt="1"/>
          </p:nvPr>
        </p:nvSpPr>
        <p:spPr>
          <a:xfrm>
            <a:off x="3359254" y="6756782"/>
            <a:ext cx="2438400" cy="174625"/>
          </a:xfrm>
          <a:prstGeom prst="rect">
            <a:avLst/>
          </a:prstGeom>
        </p:spPr>
        <p:txBody>
          <a:bodyPr lIns="0" tIns="0" rIns="0" bIns="0"/>
          <a:lstStyle>
            <a:lvl1pPr>
              <a:lnSpc>
                <a:spcPct val="100000"/>
              </a:lnSpc>
              <a:defRPr sz="800" b="1" cap="all">
                <a:solidFill>
                  <a:schemeClr val="bg1"/>
                </a:solidFill>
                <a:latin typeface="HelveticaNeueLT Std" pitchFamily="34" charset="0"/>
              </a:defRPr>
            </a:lvl1pPr>
          </a:lstStyle>
          <a:p>
            <a:pPr lvl="0"/>
            <a:r>
              <a:rPr lang="en-US" dirty="0"/>
              <a:t>Job Title</a:t>
            </a:r>
          </a:p>
        </p:txBody>
      </p:sp>
      <p:sp>
        <p:nvSpPr>
          <p:cNvPr id="17" name="Text Placeholder 14"/>
          <p:cNvSpPr>
            <a:spLocks noGrp="1"/>
          </p:cNvSpPr>
          <p:nvPr>
            <p:ph type="body" sz="quarter" idx="33" hasCustomPrompt="1"/>
          </p:nvPr>
        </p:nvSpPr>
        <p:spPr>
          <a:xfrm>
            <a:off x="3359253" y="6913488"/>
            <a:ext cx="2441448" cy="169349"/>
          </a:xfrm>
          <a:prstGeom prst="rect">
            <a:avLst/>
          </a:prstGeom>
        </p:spPr>
        <p:txBody>
          <a:bodyPr lIns="0" tIns="0" rIns="0" bIns="0"/>
          <a:lstStyle>
            <a:lvl1pPr>
              <a:lnSpc>
                <a:spcPct val="100000"/>
              </a:lnSpc>
              <a:defRPr sz="1000" b="0" i="0">
                <a:solidFill>
                  <a:schemeClr val="bg1"/>
                </a:solidFill>
                <a:latin typeface="HelveticaNeueLT Std" pitchFamily="34" charset="0"/>
                <a:cs typeface="HelveticaNeueLT Std" pitchFamily="34" charset="0"/>
              </a:defRPr>
            </a:lvl1pPr>
          </a:lstStyle>
          <a:p>
            <a:pPr lvl="0"/>
            <a:r>
              <a:rPr lang="en-US" dirty="0"/>
              <a:t>Tel: +1 000-000-0000</a:t>
            </a:r>
          </a:p>
        </p:txBody>
      </p:sp>
      <p:sp>
        <p:nvSpPr>
          <p:cNvPr id="18" name="Text Placeholder 14"/>
          <p:cNvSpPr>
            <a:spLocks noGrp="1"/>
          </p:cNvSpPr>
          <p:nvPr>
            <p:ph type="body" sz="quarter" idx="34" hasCustomPrompt="1"/>
          </p:nvPr>
        </p:nvSpPr>
        <p:spPr>
          <a:xfrm>
            <a:off x="3359253" y="7071393"/>
            <a:ext cx="2441448" cy="169349"/>
          </a:xfrm>
          <a:prstGeom prst="rect">
            <a:avLst/>
          </a:prstGeom>
        </p:spPr>
        <p:txBody>
          <a:bodyPr lIns="0" tIns="0" rIns="0" bIns="0"/>
          <a:lstStyle>
            <a:lvl1pPr>
              <a:lnSpc>
                <a:spcPct val="100000"/>
              </a:lnSpc>
              <a:defRPr sz="1000" b="0" i="0">
                <a:solidFill>
                  <a:schemeClr val="bg1"/>
                </a:solidFill>
                <a:latin typeface="HelveticaNeueLT Std" pitchFamily="34" charset="0"/>
                <a:cs typeface="HelveticaNeueLT Std" pitchFamily="34" charset="0"/>
              </a:defRPr>
            </a:lvl1pPr>
          </a:lstStyle>
          <a:p>
            <a:pPr lvl="0"/>
            <a:r>
              <a:rPr lang="en-US" dirty="0"/>
              <a:t>Email: first.m.last@pjc.com</a:t>
            </a:r>
          </a:p>
        </p:txBody>
      </p:sp>
      <p:sp>
        <p:nvSpPr>
          <p:cNvPr id="23" name="Text Placeholder 6"/>
          <p:cNvSpPr>
            <a:spLocks noGrp="1"/>
          </p:cNvSpPr>
          <p:nvPr>
            <p:ph type="body" sz="quarter" idx="36" hasCustomPrompt="1"/>
          </p:nvPr>
        </p:nvSpPr>
        <p:spPr>
          <a:xfrm>
            <a:off x="6079954" y="6517433"/>
            <a:ext cx="2436814" cy="219557"/>
          </a:xfrm>
          <a:prstGeom prst="rect">
            <a:avLst/>
          </a:prstGeom>
        </p:spPr>
        <p:txBody>
          <a:bodyPr lIns="0" tIns="0" rIns="0" bIns="0"/>
          <a:lstStyle>
            <a:lvl1pPr>
              <a:defRPr sz="1300" b="1" baseline="0">
                <a:solidFill>
                  <a:schemeClr val="bg1"/>
                </a:solidFill>
                <a:latin typeface="HelveticaNeueLT Std" pitchFamily="34" charset="0"/>
              </a:defRPr>
            </a:lvl1pPr>
          </a:lstStyle>
          <a:p>
            <a:pPr lvl="0"/>
            <a:r>
              <a:rPr lang="en-US" dirty="0" err="1"/>
              <a:t>Firstname</a:t>
            </a:r>
            <a:r>
              <a:rPr lang="en-US" dirty="0"/>
              <a:t> </a:t>
            </a:r>
            <a:r>
              <a:rPr lang="en-US" dirty="0" err="1"/>
              <a:t>Lastname</a:t>
            </a:r>
            <a:endParaRPr lang="en-US" dirty="0"/>
          </a:p>
        </p:txBody>
      </p:sp>
      <p:sp>
        <p:nvSpPr>
          <p:cNvPr id="24" name="Text Placeholder 9"/>
          <p:cNvSpPr>
            <a:spLocks noGrp="1"/>
          </p:cNvSpPr>
          <p:nvPr>
            <p:ph type="body" sz="quarter" idx="37" hasCustomPrompt="1"/>
          </p:nvPr>
        </p:nvSpPr>
        <p:spPr>
          <a:xfrm>
            <a:off x="6079961" y="6749695"/>
            <a:ext cx="2438400" cy="174625"/>
          </a:xfrm>
          <a:prstGeom prst="rect">
            <a:avLst/>
          </a:prstGeom>
        </p:spPr>
        <p:txBody>
          <a:bodyPr lIns="0" tIns="0" rIns="0" bIns="0"/>
          <a:lstStyle>
            <a:lvl1pPr>
              <a:lnSpc>
                <a:spcPct val="100000"/>
              </a:lnSpc>
              <a:defRPr sz="800" b="1" cap="all">
                <a:solidFill>
                  <a:schemeClr val="bg1"/>
                </a:solidFill>
                <a:latin typeface="HelveticaNeueLT Std" pitchFamily="34" charset="0"/>
              </a:defRPr>
            </a:lvl1pPr>
          </a:lstStyle>
          <a:p>
            <a:pPr lvl="0"/>
            <a:r>
              <a:rPr lang="en-US" dirty="0"/>
              <a:t>Job Title</a:t>
            </a:r>
          </a:p>
        </p:txBody>
      </p:sp>
      <p:sp>
        <p:nvSpPr>
          <p:cNvPr id="25" name="Text Placeholder 14"/>
          <p:cNvSpPr>
            <a:spLocks noGrp="1"/>
          </p:cNvSpPr>
          <p:nvPr>
            <p:ph type="body" sz="quarter" idx="38" hasCustomPrompt="1"/>
          </p:nvPr>
        </p:nvSpPr>
        <p:spPr>
          <a:xfrm>
            <a:off x="6079954" y="6906399"/>
            <a:ext cx="2441448" cy="169349"/>
          </a:xfrm>
          <a:prstGeom prst="rect">
            <a:avLst/>
          </a:prstGeom>
        </p:spPr>
        <p:txBody>
          <a:bodyPr lIns="0" tIns="0" rIns="0" bIns="0"/>
          <a:lstStyle>
            <a:lvl1pPr>
              <a:lnSpc>
                <a:spcPct val="100000"/>
              </a:lnSpc>
              <a:defRPr sz="1000" b="0" i="0">
                <a:solidFill>
                  <a:schemeClr val="bg1"/>
                </a:solidFill>
                <a:latin typeface="HelveticaNeueLT Std" pitchFamily="34" charset="0"/>
                <a:cs typeface="HelveticaNeueLT Std" pitchFamily="34" charset="0"/>
              </a:defRPr>
            </a:lvl1pPr>
          </a:lstStyle>
          <a:p>
            <a:pPr lvl="0"/>
            <a:r>
              <a:rPr lang="en-US" dirty="0"/>
              <a:t>Tel: +1 000-000-0000</a:t>
            </a:r>
          </a:p>
        </p:txBody>
      </p:sp>
      <p:sp>
        <p:nvSpPr>
          <p:cNvPr id="26" name="Text Placeholder 14"/>
          <p:cNvSpPr>
            <a:spLocks noGrp="1"/>
          </p:cNvSpPr>
          <p:nvPr>
            <p:ph type="body" sz="quarter" idx="39" hasCustomPrompt="1"/>
          </p:nvPr>
        </p:nvSpPr>
        <p:spPr>
          <a:xfrm>
            <a:off x="6079954" y="7064305"/>
            <a:ext cx="2441448" cy="169349"/>
          </a:xfrm>
          <a:prstGeom prst="rect">
            <a:avLst/>
          </a:prstGeom>
        </p:spPr>
        <p:txBody>
          <a:bodyPr lIns="0" tIns="0" rIns="0" bIns="0"/>
          <a:lstStyle>
            <a:lvl1pPr>
              <a:lnSpc>
                <a:spcPct val="100000"/>
              </a:lnSpc>
              <a:defRPr sz="1000" b="0" i="0">
                <a:solidFill>
                  <a:schemeClr val="bg1"/>
                </a:solidFill>
                <a:latin typeface="HelveticaNeueLT Std" pitchFamily="34" charset="0"/>
                <a:cs typeface="HelveticaNeueLT Std" pitchFamily="34" charset="0"/>
              </a:defRPr>
            </a:lvl1pPr>
          </a:lstStyle>
          <a:p>
            <a:pPr lvl="0"/>
            <a:r>
              <a:rPr lang="en-US" dirty="0"/>
              <a:t>Email: first.m.last@pjc.com</a:t>
            </a:r>
          </a:p>
        </p:txBody>
      </p:sp>
      <p:sp>
        <p:nvSpPr>
          <p:cNvPr id="27" name="Text Placeholder 4"/>
          <p:cNvSpPr>
            <a:spLocks noGrp="1"/>
          </p:cNvSpPr>
          <p:nvPr>
            <p:ph type="body" sz="quarter" idx="40" hasCustomPrompt="1"/>
          </p:nvPr>
        </p:nvSpPr>
        <p:spPr>
          <a:xfrm>
            <a:off x="457387" y="1835137"/>
            <a:ext cx="9140825" cy="2286000"/>
          </a:xfrm>
        </p:spPr>
        <p:txBody>
          <a:bodyPr/>
          <a:lstStyle>
            <a:lvl1pPr>
              <a:defRPr sz="3200">
                <a:solidFill>
                  <a:schemeClr val="bg1"/>
                </a:solidFill>
              </a:defRPr>
            </a:lvl1pPr>
            <a:lvl2pPr>
              <a:defRPr sz="2200">
                <a:solidFill>
                  <a:schemeClr val="bg1"/>
                </a:solidFill>
              </a:defRPr>
            </a:lvl2pPr>
          </a:lstStyle>
          <a:p>
            <a:pPr lvl="0"/>
            <a:r>
              <a:rPr lang="en-US" dirty="0"/>
              <a:t>Title</a:t>
            </a:r>
          </a:p>
          <a:p>
            <a:pPr lvl="1"/>
            <a:r>
              <a:rPr lang="en-US" dirty="0"/>
              <a:t>Subhead</a:t>
            </a:r>
          </a:p>
        </p:txBody>
      </p:sp>
      <p:sp>
        <p:nvSpPr>
          <p:cNvPr id="30" name="Picture Placeholder 2"/>
          <p:cNvSpPr>
            <a:spLocks noGrp="1"/>
          </p:cNvSpPr>
          <p:nvPr>
            <p:ph type="pic" sz="quarter" idx="41" hasCustomPrompt="1"/>
          </p:nvPr>
        </p:nvSpPr>
        <p:spPr>
          <a:xfrm>
            <a:off x="473075" y="4563535"/>
            <a:ext cx="2743200" cy="914401"/>
          </a:xfrm>
        </p:spPr>
        <p:txBody>
          <a:bodyPr anchor="ctr" anchorCtr="0">
            <a:normAutofit/>
          </a:bodyPr>
          <a:lstStyle>
            <a:lvl1pPr algn="ctr">
              <a:defRPr sz="1200" b="0">
                <a:solidFill>
                  <a:schemeClr val="tx1"/>
                </a:solidFill>
              </a:defRPr>
            </a:lvl1pPr>
          </a:lstStyle>
          <a:p>
            <a:r>
              <a:rPr lang="en-US" dirty="0"/>
              <a:t>Logo</a:t>
            </a:r>
          </a:p>
        </p:txBody>
      </p:sp>
      <p:sp>
        <p:nvSpPr>
          <p:cNvPr id="31" name="Picture Placeholder 2"/>
          <p:cNvSpPr>
            <a:spLocks noGrp="1"/>
          </p:cNvSpPr>
          <p:nvPr>
            <p:ph type="pic" sz="quarter" idx="42" hasCustomPrompt="1"/>
          </p:nvPr>
        </p:nvSpPr>
        <p:spPr>
          <a:xfrm>
            <a:off x="3389305" y="4563535"/>
            <a:ext cx="2743200" cy="914401"/>
          </a:xfrm>
        </p:spPr>
        <p:txBody>
          <a:bodyPr anchor="ctr" anchorCtr="0">
            <a:normAutofit/>
          </a:bodyPr>
          <a:lstStyle>
            <a:lvl1pPr algn="ctr">
              <a:defRPr sz="1200" b="0">
                <a:solidFill>
                  <a:schemeClr val="tx1"/>
                </a:solidFill>
              </a:defRPr>
            </a:lvl1pPr>
          </a:lstStyle>
          <a:p>
            <a:r>
              <a:rPr lang="en-US" dirty="0"/>
              <a:t>Logo</a:t>
            </a:r>
          </a:p>
        </p:txBody>
      </p:sp>
      <p:grpSp>
        <p:nvGrpSpPr>
          <p:cNvPr id="28" name="Group 27"/>
          <p:cNvGrpSpPr/>
          <p:nvPr userDrawn="1"/>
        </p:nvGrpSpPr>
        <p:grpSpPr>
          <a:xfrm>
            <a:off x="457200" y="1558457"/>
            <a:ext cx="9154466" cy="0"/>
            <a:chOff x="457200" y="1856181"/>
            <a:chExt cx="9154466" cy="0"/>
          </a:xfrm>
        </p:grpSpPr>
        <p:cxnSp>
          <p:nvCxnSpPr>
            <p:cNvPr id="29" name="Straight Connector 28"/>
            <p:cNvCxnSpPr/>
            <p:nvPr userDrawn="1"/>
          </p:nvCxnSpPr>
          <p:spPr>
            <a:xfrm>
              <a:off x="457200" y="1856181"/>
              <a:ext cx="9145588" cy="0"/>
            </a:xfrm>
            <a:prstGeom prst="line">
              <a:avLst/>
            </a:prstGeom>
            <a:ln w="444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8605826" y="1856181"/>
              <a:ext cx="100584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473075" y="6359057"/>
            <a:ext cx="9154466" cy="0"/>
            <a:chOff x="457200" y="1856181"/>
            <a:chExt cx="9154466" cy="0"/>
          </a:xfrm>
        </p:grpSpPr>
        <p:cxnSp>
          <p:nvCxnSpPr>
            <p:cNvPr id="34" name="Straight Connector 33"/>
            <p:cNvCxnSpPr/>
            <p:nvPr userDrawn="1"/>
          </p:nvCxnSpPr>
          <p:spPr>
            <a:xfrm>
              <a:off x="457200" y="1856181"/>
              <a:ext cx="9145588" cy="0"/>
            </a:xfrm>
            <a:prstGeom prst="line">
              <a:avLst/>
            </a:prstGeom>
            <a:ln w="444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8605826" y="1856181"/>
              <a:ext cx="100584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pic>
        <p:nvPicPr>
          <p:cNvPr id="36" name="Picture 35"/>
          <p:cNvPicPr>
            <a:picLocks noChangeAspect="1"/>
          </p:cNvPicPr>
          <p:nvPr userDrawn="1"/>
        </p:nvPicPr>
        <p:blipFill rotWithShape="1">
          <a:blip r:embed="rId2" cstate="print">
            <a:extLst>
              <a:ext uri="{28A0092B-C50C-407E-A947-70E740481C1C}">
                <a14:useLocalDpi xmlns:a14="http://schemas.microsoft.com/office/drawing/2010/main" val="0"/>
              </a:ext>
            </a:extLst>
          </a:blip>
          <a:srcRect b="45559"/>
          <a:stretch/>
        </p:blipFill>
        <p:spPr>
          <a:xfrm>
            <a:off x="214629" y="502737"/>
            <a:ext cx="2126638" cy="343382"/>
          </a:xfrm>
          <a:prstGeom prst="rect">
            <a:avLst/>
          </a:prstGeom>
        </p:spPr>
      </p:pic>
    </p:spTree>
    <p:extLst>
      <p:ext uri="{BB962C8B-B14F-4D97-AF65-F5344CB8AC3E}">
        <p14:creationId xmlns:p14="http://schemas.microsoft.com/office/powerpoint/2010/main" val="165254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9" name="Text Placeholder 6"/>
          <p:cNvSpPr>
            <a:spLocks noGrp="1"/>
          </p:cNvSpPr>
          <p:nvPr>
            <p:ph type="body" sz="quarter" idx="21" hasCustomPrompt="1"/>
          </p:nvPr>
        </p:nvSpPr>
        <p:spPr>
          <a:xfrm>
            <a:off x="457201" y="683072"/>
            <a:ext cx="9144000" cy="404762"/>
          </a:xfrm>
          <a:prstGeom prst="rect">
            <a:avLst/>
          </a:prstGeom>
        </p:spPr>
        <p:txBody>
          <a:bodyPr lIns="0" tIns="0" rIns="0" bIns="0"/>
          <a:lstStyle>
            <a:lvl1pPr marL="0" marR="0" indent="0" algn="l" defTabSz="509233" rtl="0" eaLnBrk="1" fontAlgn="auto" latinLnBrk="0" hangingPunct="1">
              <a:lnSpc>
                <a:spcPct val="100000"/>
              </a:lnSpc>
              <a:spcBef>
                <a:spcPts val="0"/>
              </a:spcBef>
              <a:spcAft>
                <a:spcPts val="0"/>
              </a:spcAft>
              <a:buClrTx/>
              <a:buSzTx/>
              <a:buFontTx/>
              <a:buNone/>
              <a:tabLst/>
              <a:defRPr sz="2800" b="1">
                <a:solidFill>
                  <a:srgbClr val="0091FE"/>
                </a:solidFill>
                <a:latin typeface="HelveticaNeueLT Std" pitchFamily="34" charset="0"/>
              </a:defRPr>
            </a:lvl1pPr>
          </a:lstStyle>
          <a:p>
            <a:pPr lvl="0"/>
            <a:r>
              <a:rPr lang="en-US" dirty="0"/>
              <a:t>Table of Contents</a:t>
            </a:r>
          </a:p>
        </p:txBody>
      </p:sp>
      <p:grpSp>
        <p:nvGrpSpPr>
          <p:cNvPr id="24" name="Group 23"/>
          <p:cNvGrpSpPr/>
          <p:nvPr userDrawn="1"/>
        </p:nvGrpSpPr>
        <p:grpSpPr>
          <a:xfrm>
            <a:off x="457201" y="610784"/>
            <a:ext cx="9144000" cy="0"/>
            <a:chOff x="251460" y="610784"/>
            <a:chExt cx="9555480" cy="0"/>
          </a:xfrm>
        </p:grpSpPr>
        <p:cxnSp>
          <p:nvCxnSpPr>
            <p:cNvPr id="25" name="Straight Connector 24"/>
            <p:cNvCxnSpPr/>
            <p:nvPr userDrawn="1"/>
          </p:nvCxnSpPr>
          <p:spPr>
            <a:xfrm>
              <a:off x="251460" y="610784"/>
              <a:ext cx="9555480" cy="0"/>
            </a:xfrm>
            <a:prstGeom prst="line">
              <a:avLst/>
            </a:prstGeom>
            <a:ln w="444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8745220" y="610784"/>
              <a:ext cx="1061720" cy="0"/>
            </a:xfrm>
            <a:prstGeom prst="line">
              <a:avLst/>
            </a:prstGeom>
            <a:ln w="444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5" name="Text Placeholder 4"/>
          <p:cNvSpPr>
            <a:spLocks noGrp="1"/>
          </p:cNvSpPr>
          <p:nvPr>
            <p:ph type="body" sz="quarter" idx="22" hasCustomPrompt="1"/>
          </p:nvPr>
        </p:nvSpPr>
        <p:spPr>
          <a:xfrm>
            <a:off x="457201" y="1359017"/>
            <a:ext cx="9144000" cy="5545122"/>
          </a:xfrm>
          <a:prstGeom prst="rect">
            <a:avLst/>
          </a:prstGeom>
        </p:spPr>
        <p:txBody>
          <a:bodyPr lIns="0" tIns="0" rIns="0" bIns="0"/>
          <a:lstStyle>
            <a:lvl1pPr marL="457039" marR="0" indent="-457039" algn="l" defTabSz="509233" rtl="0" eaLnBrk="1" fontAlgn="auto" latinLnBrk="0" hangingPunct="1">
              <a:lnSpc>
                <a:spcPct val="100000"/>
              </a:lnSpc>
              <a:spcBef>
                <a:spcPts val="0"/>
              </a:spcBef>
              <a:spcAft>
                <a:spcPts val="599"/>
              </a:spcAft>
              <a:buClr>
                <a:srgbClr val="0091FE"/>
              </a:buClr>
              <a:buSzTx/>
              <a:buFont typeface="Wingdings" panose="05000000000000000000" pitchFamily="2" charset="2"/>
              <a:buChar char="§"/>
              <a:tabLst>
                <a:tab pos="9140793" algn="r"/>
              </a:tabLst>
              <a:defRPr sz="2600" b="1" baseline="0">
                <a:solidFill>
                  <a:schemeClr val="bg1"/>
                </a:solidFill>
                <a:latin typeface="Calibri" panose="020F0502020204030204" pitchFamily="34" charset="0"/>
              </a:defRPr>
            </a:lvl1pPr>
            <a:lvl2pPr marL="399910" marR="0" indent="-399910" algn="l" defTabSz="509233" rtl="0" eaLnBrk="1" fontAlgn="auto" latinLnBrk="0" hangingPunct="1">
              <a:lnSpc>
                <a:spcPct val="100000"/>
              </a:lnSpc>
              <a:spcBef>
                <a:spcPts val="0"/>
              </a:spcBef>
              <a:spcAft>
                <a:spcPts val="599"/>
              </a:spcAft>
              <a:buClr>
                <a:schemeClr val="accent1"/>
              </a:buClr>
              <a:buSzTx/>
              <a:buFont typeface="+mj-lt"/>
              <a:buAutoNum type="romanUcPeriod"/>
              <a:tabLst>
                <a:tab pos="511885" algn="l"/>
                <a:tab pos="9140793" algn="r"/>
              </a:tabLst>
              <a:defRPr baseline="0"/>
            </a:lvl2pPr>
            <a:lvl3pPr marL="285650" indent="-285650">
              <a:lnSpc>
                <a:spcPct val="100000"/>
              </a:lnSpc>
              <a:buFont typeface="+mj-lt"/>
              <a:buAutoNum type="romanUcPeriod"/>
              <a:tabLst>
                <a:tab pos="9140793" algn="r"/>
              </a:tabLst>
              <a:defRPr>
                <a:solidFill>
                  <a:schemeClr val="accent1"/>
                </a:solidFill>
              </a:defRPr>
            </a:lvl3pPr>
            <a:lvl4pPr>
              <a:lnSpc>
                <a:spcPct val="100000"/>
              </a:lnSpc>
              <a:defRPr/>
            </a:lvl4pPr>
            <a:lvl5pPr>
              <a:lnSpc>
                <a:spcPct val="100000"/>
              </a:lnSpc>
              <a:defRPr/>
            </a:lvl5pPr>
          </a:lstStyle>
          <a:p>
            <a:pPr lvl="0"/>
            <a:r>
              <a:rPr lang="en-US" dirty="0"/>
              <a:t>Section Title	0</a:t>
            </a:r>
          </a:p>
          <a:p>
            <a:pPr lvl="0"/>
            <a:r>
              <a:rPr lang="en-US" dirty="0"/>
              <a:t>Section Title	0</a:t>
            </a:r>
          </a:p>
          <a:p>
            <a:pPr lvl="0"/>
            <a:r>
              <a:rPr lang="en-US" dirty="0"/>
              <a:t>Section Title	0</a:t>
            </a:r>
          </a:p>
          <a:p>
            <a:pPr lvl="0"/>
            <a:r>
              <a:rPr lang="en-US" dirty="0"/>
              <a:t>Section Title	0</a:t>
            </a:r>
          </a:p>
          <a:p>
            <a:pPr lvl="0"/>
            <a:r>
              <a:rPr lang="en-US" dirty="0"/>
              <a:t>Section Title	0</a:t>
            </a:r>
          </a:p>
        </p:txBody>
      </p:sp>
      <p:cxnSp>
        <p:nvCxnSpPr>
          <p:cNvPr id="27" name="Straight Connector 26"/>
          <p:cNvCxnSpPr/>
          <p:nvPr userDrawn="1"/>
        </p:nvCxnSpPr>
        <p:spPr>
          <a:xfrm>
            <a:off x="457201" y="7120842"/>
            <a:ext cx="91440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639625" y="7263804"/>
            <a:ext cx="2954655" cy="136737"/>
          </a:xfrm>
          <a:prstGeom prst="rect">
            <a:avLst/>
          </a:prstGeom>
          <a:noFill/>
        </p:spPr>
        <p:txBody>
          <a:bodyPr wrap="square" lIns="0" tIns="0" rIns="0" bIns="0" rtlCol="0">
            <a:noAutofit/>
          </a:bodyPr>
          <a:lstStyle/>
          <a:p>
            <a:pPr algn="r" defTabSz="1018824" fontAlgn="base">
              <a:spcBef>
                <a:spcPct val="0"/>
              </a:spcBef>
              <a:spcAft>
                <a:spcPct val="0"/>
              </a:spcAft>
            </a:pPr>
            <a:r>
              <a:rPr lang="en-US" sz="900" b="1" dirty="0">
                <a:solidFill>
                  <a:schemeClr val="bg1"/>
                </a:solidFill>
                <a:cs typeface="HelveticaNeueLT Std Bold"/>
              </a:rPr>
              <a:t>PIPER SANDLER    |    </a:t>
            </a:r>
            <a:fld id="{67B6EA4A-D226-B041-A85D-3A568D8AD09A}" type="slidenum">
              <a:rPr lang="en-US" sz="900" b="1" smtClean="0">
                <a:solidFill>
                  <a:schemeClr val="bg1"/>
                </a:solidFill>
                <a:cs typeface="HelveticaNeueLT Std"/>
              </a:rPr>
              <a:pPr algn="r" defTabSz="1018824" fontAlgn="base">
                <a:spcBef>
                  <a:spcPct val="0"/>
                </a:spcBef>
                <a:spcAft>
                  <a:spcPct val="0"/>
                </a:spcAft>
              </a:pPr>
              <a:t>‹#›</a:t>
            </a:fld>
            <a:endParaRPr lang="en-US" sz="900" b="1" dirty="0">
              <a:solidFill>
                <a:schemeClr val="bg1"/>
              </a:solidFill>
              <a:cs typeface="HelveticaNeueLT Std"/>
            </a:endParaRPr>
          </a:p>
        </p:txBody>
      </p:sp>
    </p:spTree>
    <p:extLst>
      <p:ext uri="{BB962C8B-B14F-4D97-AF65-F5344CB8AC3E}">
        <p14:creationId xmlns:p14="http://schemas.microsoft.com/office/powerpoint/2010/main" val="309552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19" name="Text Placeholder 6"/>
          <p:cNvSpPr>
            <a:spLocks noGrp="1"/>
          </p:cNvSpPr>
          <p:nvPr>
            <p:ph type="body" sz="quarter" idx="21" hasCustomPrompt="1"/>
          </p:nvPr>
        </p:nvSpPr>
        <p:spPr>
          <a:xfrm>
            <a:off x="457201" y="808907"/>
            <a:ext cx="9144000" cy="404762"/>
          </a:xfrm>
          <a:prstGeom prst="rect">
            <a:avLst/>
          </a:prstGeom>
        </p:spPr>
        <p:txBody>
          <a:bodyPr lIns="0" tIns="0" rIns="0" bIns="0"/>
          <a:lstStyle>
            <a:lvl1pPr marL="0" marR="0" indent="0" algn="l" defTabSz="509233" rtl="0" eaLnBrk="1" fontAlgn="auto" latinLnBrk="0" hangingPunct="1">
              <a:lnSpc>
                <a:spcPct val="100000"/>
              </a:lnSpc>
              <a:spcBef>
                <a:spcPts val="0"/>
              </a:spcBef>
              <a:spcAft>
                <a:spcPts val="0"/>
              </a:spcAft>
              <a:buClrTx/>
              <a:buSzTx/>
              <a:buFontTx/>
              <a:buNone/>
              <a:tabLst/>
              <a:defRPr sz="2200" b="1">
                <a:solidFill>
                  <a:schemeClr val="accent3"/>
                </a:solidFill>
                <a:latin typeface="HelveticaNeueLT Std" pitchFamily="34" charset="0"/>
              </a:defRPr>
            </a:lvl1pPr>
          </a:lstStyle>
          <a:p>
            <a:pPr lvl="0"/>
            <a:r>
              <a:rPr lang="en-US" dirty="0"/>
              <a:t>Table of Contents</a:t>
            </a:r>
          </a:p>
        </p:txBody>
      </p:sp>
      <p:grpSp>
        <p:nvGrpSpPr>
          <p:cNvPr id="24" name="Group 23"/>
          <p:cNvGrpSpPr/>
          <p:nvPr userDrawn="1"/>
        </p:nvGrpSpPr>
        <p:grpSpPr>
          <a:xfrm>
            <a:off x="457201" y="610784"/>
            <a:ext cx="9144000" cy="0"/>
            <a:chOff x="251460" y="610784"/>
            <a:chExt cx="9555480" cy="0"/>
          </a:xfrm>
        </p:grpSpPr>
        <p:cxnSp>
          <p:nvCxnSpPr>
            <p:cNvPr id="25" name="Straight Connector 24"/>
            <p:cNvCxnSpPr/>
            <p:nvPr userDrawn="1"/>
          </p:nvCxnSpPr>
          <p:spPr>
            <a:xfrm>
              <a:off x="251460" y="610784"/>
              <a:ext cx="9555480" cy="0"/>
            </a:xfrm>
            <a:prstGeom prst="line">
              <a:avLst/>
            </a:prstGeom>
            <a:ln w="444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8745220" y="610784"/>
              <a:ext cx="1061720" cy="0"/>
            </a:xfrm>
            <a:prstGeom prst="line">
              <a:avLst/>
            </a:prstGeom>
            <a:ln w="44450"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5" name="Text Placeholder 4"/>
          <p:cNvSpPr>
            <a:spLocks noGrp="1"/>
          </p:cNvSpPr>
          <p:nvPr>
            <p:ph type="body" sz="quarter" idx="22" hasCustomPrompt="1"/>
          </p:nvPr>
        </p:nvSpPr>
        <p:spPr>
          <a:xfrm>
            <a:off x="457201" y="1554163"/>
            <a:ext cx="9144000" cy="5167312"/>
          </a:xfrm>
          <a:prstGeom prst="rect">
            <a:avLst/>
          </a:prstGeom>
        </p:spPr>
        <p:txBody>
          <a:bodyPr lIns="0" tIns="0" rIns="0" bIns="0"/>
          <a:lstStyle>
            <a:lvl1pPr marL="457039" marR="0" indent="-457039" algn="l" defTabSz="509233" rtl="0" eaLnBrk="1" fontAlgn="auto" latinLnBrk="0" hangingPunct="1">
              <a:lnSpc>
                <a:spcPct val="100000"/>
              </a:lnSpc>
              <a:spcBef>
                <a:spcPts val="0"/>
              </a:spcBef>
              <a:spcAft>
                <a:spcPts val="599"/>
              </a:spcAft>
              <a:buClr>
                <a:schemeClr val="accent3"/>
              </a:buClr>
              <a:buSzTx/>
              <a:buFont typeface="+mj-lt"/>
              <a:buAutoNum type="romanUcPeriod"/>
              <a:tabLst>
                <a:tab pos="9140793" algn="r"/>
              </a:tabLst>
              <a:defRPr b="1" baseline="0">
                <a:solidFill>
                  <a:schemeClr val="bg1"/>
                </a:solidFill>
                <a:latin typeface="HelveticaNeueLT Std" pitchFamily="34" charset="0"/>
              </a:defRPr>
            </a:lvl1pPr>
            <a:lvl2pPr marL="399910" marR="0" indent="-399910" algn="l" defTabSz="509233" rtl="0" eaLnBrk="1" fontAlgn="auto" latinLnBrk="0" hangingPunct="1">
              <a:lnSpc>
                <a:spcPct val="100000"/>
              </a:lnSpc>
              <a:spcBef>
                <a:spcPts val="0"/>
              </a:spcBef>
              <a:spcAft>
                <a:spcPts val="599"/>
              </a:spcAft>
              <a:buClr>
                <a:schemeClr val="accent1"/>
              </a:buClr>
              <a:buSzTx/>
              <a:buFont typeface="+mj-lt"/>
              <a:buAutoNum type="romanUcPeriod"/>
              <a:tabLst>
                <a:tab pos="511885" algn="l"/>
                <a:tab pos="9140793" algn="r"/>
              </a:tabLst>
              <a:defRPr baseline="0"/>
            </a:lvl2pPr>
            <a:lvl3pPr marL="285650" indent="-285650">
              <a:lnSpc>
                <a:spcPct val="100000"/>
              </a:lnSpc>
              <a:buFont typeface="+mj-lt"/>
              <a:buAutoNum type="romanUcPeriod"/>
              <a:tabLst>
                <a:tab pos="9140793" algn="r"/>
              </a:tabLst>
              <a:defRPr>
                <a:solidFill>
                  <a:schemeClr val="accent1"/>
                </a:solidFill>
              </a:defRPr>
            </a:lvl3pPr>
            <a:lvl4pPr>
              <a:lnSpc>
                <a:spcPct val="100000"/>
              </a:lnSpc>
              <a:defRPr/>
            </a:lvl4pPr>
            <a:lvl5pPr>
              <a:lnSpc>
                <a:spcPct val="100000"/>
              </a:lnSpc>
              <a:defRPr/>
            </a:lvl5pPr>
          </a:lstStyle>
          <a:p>
            <a:pPr lvl="0"/>
            <a:r>
              <a:rPr lang="en-US" dirty="0"/>
              <a:t>Section Title	0</a:t>
            </a:r>
          </a:p>
          <a:p>
            <a:pPr lvl="0"/>
            <a:r>
              <a:rPr lang="en-US" dirty="0"/>
              <a:t>Section Title	0</a:t>
            </a:r>
          </a:p>
          <a:p>
            <a:pPr lvl="0"/>
            <a:r>
              <a:rPr lang="en-US" dirty="0"/>
              <a:t>Section Title	0</a:t>
            </a:r>
          </a:p>
          <a:p>
            <a:pPr lvl="0"/>
            <a:r>
              <a:rPr lang="en-US" dirty="0"/>
              <a:t>Section Title	0</a:t>
            </a:r>
          </a:p>
          <a:p>
            <a:pPr lvl="0"/>
            <a:r>
              <a:rPr lang="en-US" dirty="0"/>
              <a:t>Section Title	0</a:t>
            </a:r>
          </a:p>
        </p:txBody>
      </p:sp>
      <p:cxnSp>
        <p:nvCxnSpPr>
          <p:cNvPr id="27" name="Straight Connector 26"/>
          <p:cNvCxnSpPr/>
          <p:nvPr userDrawn="1"/>
        </p:nvCxnSpPr>
        <p:spPr>
          <a:xfrm>
            <a:off x="457201" y="7120842"/>
            <a:ext cx="91440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639625" y="7263804"/>
            <a:ext cx="2954655" cy="136737"/>
          </a:xfrm>
          <a:prstGeom prst="rect">
            <a:avLst/>
          </a:prstGeom>
          <a:noFill/>
        </p:spPr>
        <p:txBody>
          <a:bodyPr wrap="square" lIns="0" tIns="0" rIns="0" bIns="0" rtlCol="0">
            <a:noAutofit/>
          </a:bodyPr>
          <a:lstStyle/>
          <a:p>
            <a:pPr algn="r" defTabSz="1018824" fontAlgn="base">
              <a:spcBef>
                <a:spcPct val="0"/>
              </a:spcBef>
              <a:spcAft>
                <a:spcPct val="0"/>
              </a:spcAft>
            </a:pPr>
            <a:r>
              <a:rPr lang="en-US" sz="900" b="1" dirty="0">
                <a:solidFill>
                  <a:schemeClr val="bg1"/>
                </a:solidFill>
                <a:cs typeface="HelveticaNeueLT Std Bold"/>
              </a:rPr>
              <a:t>PIPER SANDLER    |    </a:t>
            </a:r>
            <a:fld id="{67B6EA4A-D226-B041-A85D-3A568D8AD09A}" type="slidenum">
              <a:rPr lang="en-US" sz="900" b="1" smtClean="0">
                <a:solidFill>
                  <a:schemeClr val="bg1"/>
                </a:solidFill>
                <a:cs typeface="HelveticaNeueLT Std"/>
              </a:rPr>
              <a:pPr algn="r" defTabSz="1018824" fontAlgn="base">
                <a:spcBef>
                  <a:spcPct val="0"/>
                </a:spcBef>
                <a:spcAft>
                  <a:spcPct val="0"/>
                </a:spcAft>
              </a:pPr>
              <a:t>‹#›</a:t>
            </a:fld>
            <a:endParaRPr lang="en-US" sz="900" b="1" dirty="0">
              <a:solidFill>
                <a:schemeClr val="bg1"/>
              </a:solidFill>
              <a:cs typeface="HelveticaNeueLT Std"/>
            </a:endParaRPr>
          </a:p>
        </p:txBody>
      </p:sp>
    </p:spTree>
    <p:extLst>
      <p:ext uri="{BB962C8B-B14F-4D97-AF65-F5344CB8AC3E}">
        <p14:creationId xmlns:p14="http://schemas.microsoft.com/office/powerpoint/2010/main" val="63269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19" name="Text Placeholder 6"/>
          <p:cNvSpPr>
            <a:spLocks noGrp="1"/>
          </p:cNvSpPr>
          <p:nvPr>
            <p:ph type="body" sz="quarter" idx="21" hasCustomPrompt="1"/>
          </p:nvPr>
        </p:nvSpPr>
        <p:spPr>
          <a:xfrm>
            <a:off x="457201" y="808907"/>
            <a:ext cx="9144000" cy="404762"/>
          </a:xfrm>
          <a:prstGeom prst="rect">
            <a:avLst/>
          </a:prstGeom>
        </p:spPr>
        <p:txBody>
          <a:bodyPr lIns="0" tIns="0" rIns="0" bIns="0"/>
          <a:lstStyle>
            <a:lvl1pPr marL="0" marR="0" indent="0" algn="l" defTabSz="509233" rtl="0" eaLnBrk="1" fontAlgn="auto" latinLnBrk="0" hangingPunct="1">
              <a:lnSpc>
                <a:spcPct val="100000"/>
              </a:lnSpc>
              <a:spcBef>
                <a:spcPts val="0"/>
              </a:spcBef>
              <a:spcAft>
                <a:spcPts val="0"/>
              </a:spcAft>
              <a:buClrTx/>
              <a:buSzTx/>
              <a:buFontTx/>
              <a:buNone/>
              <a:tabLst/>
              <a:defRPr sz="2800" b="1">
                <a:solidFill>
                  <a:schemeClr val="accent1"/>
                </a:solidFill>
                <a:latin typeface="Calibri" panose="020F0502020204030204" pitchFamily="34" charset="0"/>
              </a:defRPr>
            </a:lvl1pPr>
          </a:lstStyle>
          <a:p>
            <a:pPr lvl="0"/>
            <a:r>
              <a:rPr lang="en-US" dirty="0"/>
              <a:t>TABLE OF CONTENTS</a:t>
            </a:r>
          </a:p>
        </p:txBody>
      </p:sp>
      <p:grpSp>
        <p:nvGrpSpPr>
          <p:cNvPr id="24" name="Group 23"/>
          <p:cNvGrpSpPr/>
          <p:nvPr userDrawn="1"/>
        </p:nvGrpSpPr>
        <p:grpSpPr>
          <a:xfrm>
            <a:off x="457201" y="610784"/>
            <a:ext cx="9144000" cy="0"/>
            <a:chOff x="251460" y="610784"/>
            <a:chExt cx="9555480" cy="0"/>
          </a:xfrm>
        </p:grpSpPr>
        <p:cxnSp>
          <p:nvCxnSpPr>
            <p:cNvPr id="25" name="Straight Connector 24"/>
            <p:cNvCxnSpPr/>
            <p:nvPr userDrawn="1"/>
          </p:nvCxnSpPr>
          <p:spPr>
            <a:xfrm>
              <a:off x="251460" y="610784"/>
              <a:ext cx="9555480" cy="0"/>
            </a:xfrm>
            <a:prstGeom prst="line">
              <a:avLst/>
            </a:prstGeom>
            <a:ln w="444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5" name="Text Placeholder 4"/>
          <p:cNvSpPr>
            <a:spLocks noGrp="1"/>
          </p:cNvSpPr>
          <p:nvPr>
            <p:ph type="body" sz="quarter" idx="22" hasCustomPrompt="1"/>
          </p:nvPr>
        </p:nvSpPr>
        <p:spPr>
          <a:xfrm>
            <a:off x="457201" y="1554163"/>
            <a:ext cx="9144000" cy="5167312"/>
          </a:xfrm>
          <a:prstGeom prst="rect">
            <a:avLst/>
          </a:prstGeom>
        </p:spPr>
        <p:txBody>
          <a:bodyPr lIns="0" tIns="0" rIns="0" bIns="0"/>
          <a:lstStyle>
            <a:lvl1pPr marL="457039" marR="0" indent="-457039" algn="l" defTabSz="509233" rtl="0" eaLnBrk="1" fontAlgn="auto" latinLnBrk="0" hangingPunct="1">
              <a:lnSpc>
                <a:spcPct val="100000"/>
              </a:lnSpc>
              <a:spcBef>
                <a:spcPts val="0"/>
              </a:spcBef>
              <a:spcAft>
                <a:spcPts val="599"/>
              </a:spcAft>
              <a:buClr>
                <a:schemeClr val="accent1"/>
              </a:buClr>
              <a:buSzTx/>
              <a:buFont typeface="+mj-lt"/>
              <a:buAutoNum type="romanUcPeriod"/>
              <a:tabLst>
                <a:tab pos="9140793" algn="r"/>
              </a:tabLst>
              <a:defRPr b="1" baseline="0">
                <a:solidFill>
                  <a:schemeClr val="bg1"/>
                </a:solidFill>
                <a:latin typeface="Calibri" panose="020F0502020204030204" pitchFamily="34" charset="0"/>
              </a:defRPr>
            </a:lvl1pPr>
            <a:lvl2pPr marL="399910" marR="0" indent="-399910" algn="l" defTabSz="509233" rtl="0" eaLnBrk="1" fontAlgn="auto" latinLnBrk="0" hangingPunct="1">
              <a:lnSpc>
                <a:spcPct val="100000"/>
              </a:lnSpc>
              <a:spcBef>
                <a:spcPts val="0"/>
              </a:spcBef>
              <a:spcAft>
                <a:spcPts val="599"/>
              </a:spcAft>
              <a:buClr>
                <a:schemeClr val="accent1"/>
              </a:buClr>
              <a:buSzTx/>
              <a:buFont typeface="+mj-lt"/>
              <a:buAutoNum type="romanUcPeriod"/>
              <a:tabLst>
                <a:tab pos="511885" algn="l"/>
                <a:tab pos="9140793" algn="r"/>
              </a:tabLst>
              <a:defRPr baseline="0"/>
            </a:lvl2pPr>
            <a:lvl3pPr marL="285650" indent="-285650">
              <a:lnSpc>
                <a:spcPct val="100000"/>
              </a:lnSpc>
              <a:buFont typeface="+mj-lt"/>
              <a:buAutoNum type="romanUcPeriod"/>
              <a:tabLst>
                <a:tab pos="9140793" algn="r"/>
              </a:tabLst>
              <a:defRPr>
                <a:solidFill>
                  <a:schemeClr val="accent1"/>
                </a:solidFill>
              </a:defRPr>
            </a:lvl3pPr>
            <a:lvl4pPr>
              <a:lnSpc>
                <a:spcPct val="100000"/>
              </a:lnSpc>
              <a:defRPr/>
            </a:lvl4pPr>
            <a:lvl5pPr>
              <a:lnSpc>
                <a:spcPct val="100000"/>
              </a:lnSpc>
              <a:defRPr/>
            </a:lvl5pPr>
          </a:lstStyle>
          <a:p>
            <a:pPr lvl="0"/>
            <a:r>
              <a:rPr lang="en-US" dirty="0"/>
              <a:t>Section Title	0</a:t>
            </a:r>
          </a:p>
          <a:p>
            <a:pPr lvl="0"/>
            <a:r>
              <a:rPr lang="en-US" dirty="0"/>
              <a:t>Section Title	0</a:t>
            </a:r>
          </a:p>
          <a:p>
            <a:pPr lvl="0"/>
            <a:r>
              <a:rPr lang="en-US" dirty="0"/>
              <a:t>Section Title	0</a:t>
            </a:r>
          </a:p>
          <a:p>
            <a:pPr lvl="0"/>
            <a:r>
              <a:rPr lang="en-US" dirty="0"/>
              <a:t>Section Title	0</a:t>
            </a:r>
          </a:p>
          <a:p>
            <a:pPr lvl="0"/>
            <a:r>
              <a:rPr lang="en-US" dirty="0"/>
              <a:t>Section Title	0</a:t>
            </a:r>
          </a:p>
        </p:txBody>
      </p:sp>
      <p:cxnSp>
        <p:nvCxnSpPr>
          <p:cNvPr id="27" name="Straight Connector 26"/>
          <p:cNvCxnSpPr/>
          <p:nvPr userDrawn="1"/>
        </p:nvCxnSpPr>
        <p:spPr>
          <a:xfrm>
            <a:off x="457201" y="7120842"/>
            <a:ext cx="91440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639625" y="7263804"/>
            <a:ext cx="2954655" cy="136737"/>
          </a:xfrm>
          <a:prstGeom prst="rect">
            <a:avLst/>
          </a:prstGeom>
          <a:noFill/>
        </p:spPr>
        <p:txBody>
          <a:bodyPr wrap="square" lIns="0" tIns="0" rIns="0" bIns="0" rtlCol="0">
            <a:noAutofit/>
          </a:bodyPr>
          <a:lstStyle/>
          <a:p>
            <a:pPr algn="r" defTabSz="1018824" fontAlgn="base">
              <a:spcBef>
                <a:spcPct val="0"/>
              </a:spcBef>
              <a:spcAft>
                <a:spcPct val="0"/>
              </a:spcAft>
            </a:pPr>
            <a:r>
              <a:rPr lang="en-US" sz="900" b="1" dirty="0">
                <a:solidFill>
                  <a:schemeClr val="bg1"/>
                </a:solidFill>
                <a:cs typeface="HelveticaNeueLT Std Bold"/>
              </a:rPr>
              <a:t>PIPER SANDLER    |    </a:t>
            </a:r>
            <a:fld id="{67B6EA4A-D226-B041-A85D-3A568D8AD09A}" type="slidenum">
              <a:rPr lang="en-US" sz="900" b="1" smtClean="0">
                <a:solidFill>
                  <a:schemeClr val="bg1"/>
                </a:solidFill>
                <a:cs typeface="HelveticaNeueLT Std"/>
              </a:rPr>
              <a:pPr algn="r" defTabSz="1018824" fontAlgn="base">
                <a:spcBef>
                  <a:spcPct val="0"/>
                </a:spcBef>
                <a:spcAft>
                  <a:spcPct val="0"/>
                </a:spcAft>
              </a:pPr>
              <a:t>‹#›</a:t>
            </a:fld>
            <a:endParaRPr lang="en-US" sz="900" b="1" dirty="0">
              <a:solidFill>
                <a:schemeClr val="bg1"/>
              </a:solidFill>
              <a:cs typeface="HelveticaNeueLT Std"/>
            </a:endParaRPr>
          </a:p>
        </p:txBody>
      </p:sp>
    </p:spTree>
    <p:extLst>
      <p:ext uri="{BB962C8B-B14F-4D97-AF65-F5344CB8AC3E}">
        <p14:creationId xmlns:p14="http://schemas.microsoft.com/office/powerpoint/2010/main" val="62484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ntent Area">
    <p:spTree>
      <p:nvGrpSpPr>
        <p:cNvPr id="1" name=""/>
        <p:cNvGrpSpPr/>
        <p:nvPr/>
      </p:nvGrpSpPr>
      <p:grpSpPr>
        <a:xfrm>
          <a:off x="0" y="0"/>
          <a:ext cx="0" cy="0"/>
          <a:chOff x="0" y="0"/>
          <a:chExt cx="0" cy="0"/>
        </a:xfrm>
      </p:grpSpPr>
      <p:grpSp>
        <p:nvGrpSpPr>
          <p:cNvPr id="2" name="Group 1"/>
          <p:cNvGrpSpPr/>
          <p:nvPr userDrawn="1"/>
        </p:nvGrpSpPr>
        <p:grpSpPr>
          <a:xfrm>
            <a:off x="457201" y="610784"/>
            <a:ext cx="9144000" cy="0"/>
            <a:chOff x="251460" y="610784"/>
            <a:chExt cx="9555480" cy="0"/>
          </a:xfrm>
        </p:grpSpPr>
        <p:cxnSp>
          <p:nvCxnSpPr>
            <p:cNvPr id="3" name="Straight Connector 2"/>
            <p:cNvCxnSpPr/>
            <p:nvPr userDrawn="1"/>
          </p:nvCxnSpPr>
          <p:spPr>
            <a:xfrm>
              <a:off x="251460" y="610784"/>
              <a:ext cx="9555480" cy="0"/>
            </a:xfrm>
            <a:prstGeom prst="line">
              <a:avLst/>
            </a:prstGeom>
            <a:ln w="444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8745220" y="610784"/>
              <a:ext cx="1061720" cy="0"/>
            </a:xfrm>
            <a:prstGeom prst="line">
              <a:avLst/>
            </a:prstGeom>
            <a:ln w="444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userDrawn="1"/>
        </p:nvCxnSpPr>
        <p:spPr>
          <a:xfrm>
            <a:off x="457201" y="7120842"/>
            <a:ext cx="91440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6639625" y="7263803"/>
            <a:ext cx="2954655" cy="136737"/>
          </a:xfrm>
          <a:prstGeom prst="rect">
            <a:avLst/>
          </a:prstGeom>
          <a:noFill/>
        </p:spPr>
        <p:txBody>
          <a:bodyPr wrap="square" lIns="0" tIns="0" rIns="0" bIns="0" rtlCol="0">
            <a:noAutofit/>
          </a:bodyPr>
          <a:lstStyle/>
          <a:p>
            <a:pPr algn="r" defTabSz="509292"/>
            <a:r>
              <a:rPr lang="en-US" sz="900" b="1" dirty="0">
                <a:solidFill>
                  <a:schemeClr val="bg1"/>
                </a:solidFill>
                <a:cs typeface="HelveticaNeueLT Std Bold"/>
              </a:rPr>
              <a:t>PIPER SANDLER    |    </a:t>
            </a:r>
            <a:fld id="{67B6EA4A-D226-B041-A85D-3A568D8AD09A}" type="slidenum">
              <a:rPr lang="en-US" sz="900" b="1" smtClean="0">
                <a:solidFill>
                  <a:schemeClr val="bg1"/>
                </a:solidFill>
                <a:cs typeface="HelveticaNeueLT Std"/>
              </a:rPr>
              <a:pPr algn="r" defTabSz="509292"/>
              <a:t>‹#›</a:t>
            </a:fld>
            <a:endParaRPr lang="en-US" sz="900" b="1" dirty="0">
              <a:solidFill>
                <a:schemeClr val="bg1"/>
              </a:solidFill>
              <a:cs typeface="HelveticaNeueLT Std"/>
            </a:endParaRPr>
          </a:p>
        </p:txBody>
      </p:sp>
      <p:sp>
        <p:nvSpPr>
          <p:cNvPr id="25" name="Text Placeholder 24"/>
          <p:cNvSpPr>
            <a:spLocks noGrp="1"/>
          </p:cNvSpPr>
          <p:nvPr>
            <p:ph type="body" sz="quarter" idx="11" hasCustomPrompt="1"/>
          </p:nvPr>
        </p:nvSpPr>
        <p:spPr>
          <a:xfrm>
            <a:off x="457201" y="807709"/>
            <a:ext cx="9144000" cy="594360"/>
          </a:xfrm>
          <a:prstGeom prst="rect">
            <a:avLst/>
          </a:prstGeom>
        </p:spPr>
        <p:txBody>
          <a:bodyPr lIns="0" tIns="0" rIns="0" bIns="0"/>
          <a:lstStyle>
            <a:lvl1pPr>
              <a:defRPr b="1" baseline="0">
                <a:solidFill>
                  <a:schemeClr val="accent1"/>
                </a:solidFill>
                <a:latin typeface="HelveticaNeueLT Std" pitchFamily="34" charset="0"/>
              </a:defRPr>
            </a:lvl1pPr>
            <a:lvl2pPr>
              <a:defRPr b="1">
                <a:latin typeface="HelveticaNeueLT Std" pitchFamily="34" charset="0"/>
              </a:defRPr>
            </a:lvl2pPr>
          </a:lstStyle>
          <a:p>
            <a:pPr lvl="0"/>
            <a:r>
              <a:rPr lang="en-US" dirty="0"/>
              <a:t>Page Title</a:t>
            </a:r>
          </a:p>
          <a:p>
            <a:pPr lvl="1"/>
            <a:r>
              <a:rPr lang="en-US" dirty="0"/>
              <a:t>Page Subtitle</a:t>
            </a:r>
          </a:p>
        </p:txBody>
      </p:sp>
      <p:sp>
        <p:nvSpPr>
          <p:cNvPr id="12" name="Text Placeholder 22"/>
          <p:cNvSpPr>
            <a:spLocks noGrp="1"/>
          </p:cNvSpPr>
          <p:nvPr>
            <p:ph type="body" sz="quarter" idx="10" hasCustomPrompt="1"/>
          </p:nvPr>
        </p:nvSpPr>
        <p:spPr>
          <a:xfrm>
            <a:off x="457201" y="1957389"/>
            <a:ext cx="9144000" cy="4764087"/>
          </a:xfrm>
          <a:prstGeom prst="rect">
            <a:avLst/>
          </a:prstGeom>
        </p:spPr>
        <p:txBody>
          <a:bodyPr lIns="0" tIns="0" rIns="0" bIns="0"/>
          <a:lstStyle>
            <a:lvl1pPr>
              <a:lnSpc>
                <a:spcPct val="100000"/>
              </a:lnSpc>
              <a:spcBef>
                <a:spcPts val="599"/>
              </a:spcBef>
              <a:spcAft>
                <a:spcPts val="300"/>
              </a:spcAft>
              <a:defRPr>
                <a:solidFill>
                  <a:schemeClr val="accent1"/>
                </a:solidFill>
              </a:defRPr>
            </a:lvl1pPr>
            <a:lvl2pPr>
              <a:lnSpc>
                <a:spcPct val="100000"/>
              </a:lnSpc>
              <a:spcAft>
                <a:spcPts val="599"/>
              </a:spcAft>
              <a:defRPr/>
            </a:lvl2pPr>
            <a:lvl3pPr>
              <a:lnSpc>
                <a:spcPct val="100000"/>
              </a:lnSpc>
              <a:spcBef>
                <a:spcPts val="599"/>
              </a:spcBef>
              <a:spcAft>
                <a:spcPts val="300"/>
              </a:spcAft>
              <a:defRPr b="1" baseline="0">
                <a:solidFill>
                  <a:schemeClr val="bg1"/>
                </a:solidFill>
                <a:latin typeface="HelveticaNeueLT Std" pitchFamily="34" charset="0"/>
              </a:defRPr>
            </a:lvl3pPr>
            <a:lvl4pPr>
              <a:lnSpc>
                <a:spcPct val="100000"/>
              </a:lnSpc>
              <a:spcBef>
                <a:spcPts val="599"/>
              </a:spcBef>
              <a:spcAft>
                <a:spcPts val="300"/>
              </a:spcAft>
              <a:defRPr sz="1200" baseline="0">
                <a:solidFill>
                  <a:schemeClr val="bg1"/>
                </a:solidFill>
                <a:latin typeface="HelveticaNeueLT Std" pitchFamily="34" charset="0"/>
              </a:defRPr>
            </a:lvl4pPr>
            <a:lvl5pPr marL="171410" indent="-171410">
              <a:lnSpc>
                <a:spcPct val="100000"/>
              </a:lnSpc>
              <a:spcAft>
                <a:spcPts val="300"/>
              </a:spcAft>
              <a:buFont typeface="Arial" panose="020B0604020202020204" pitchFamily="34" charset="0"/>
              <a:buChar char="•"/>
              <a:defRPr sz="1200" baseline="0">
                <a:solidFill>
                  <a:schemeClr val="bg1"/>
                </a:solidFill>
                <a:latin typeface="HelveticaNeueLT Std" pitchFamily="34" charset="0"/>
              </a:defRPr>
            </a:lvl5pPr>
            <a:lvl6pPr marL="399957" indent="-171410">
              <a:lnSpc>
                <a:spcPct val="100000"/>
              </a:lnSpc>
              <a:spcBef>
                <a:spcPts val="0"/>
              </a:spcBef>
              <a:spcAft>
                <a:spcPts val="300"/>
              </a:spcAft>
              <a:buFont typeface="Courier New" panose="02070309020205020404" pitchFamily="49" charset="0"/>
              <a:buChar char="o"/>
              <a:defRPr sz="1200" baseline="0">
                <a:solidFill>
                  <a:schemeClr val="bg1"/>
                </a:solidFill>
                <a:latin typeface="HelveticaNeueLT Std" pitchFamily="34" charset="0"/>
              </a:defRPr>
            </a:lvl6pPr>
          </a:lstStyle>
          <a:p>
            <a:pPr lvl="2"/>
            <a:r>
              <a:rPr lang="en-US" dirty="0"/>
              <a:t>Content </a:t>
            </a:r>
          </a:p>
          <a:p>
            <a:pPr lvl="3"/>
            <a:r>
              <a:rPr lang="en-US" dirty="0"/>
              <a:t>Content</a:t>
            </a:r>
          </a:p>
          <a:p>
            <a:pPr lvl="4"/>
            <a:r>
              <a:rPr lang="en-US" dirty="0"/>
              <a:t>Bulleted content</a:t>
            </a:r>
          </a:p>
          <a:p>
            <a:pPr lvl="5"/>
            <a:r>
              <a:rPr lang="en-US" dirty="0"/>
              <a:t>Bulleted content</a:t>
            </a:r>
          </a:p>
        </p:txBody>
      </p:sp>
      <p:sp>
        <p:nvSpPr>
          <p:cNvPr id="10" name="Text Placeholder 5"/>
          <p:cNvSpPr>
            <a:spLocks noGrp="1"/>
          </p:cNvSpPr>
          <p:nvPr>
            <p:ph type="body" sz="quarter" idx="13" hasCustomPrompt="1"/>
          </p:nvPr>
        </p:nvSpPr>
        <p:spPr>
          <a:xfrm>
            <a:off x="457200" y="7178042"/>
            <a:ext cx="4572000" cy="594360"/>
          </a:xfrm>
        </p:spPr>
        <p:txBody>
          <a:bodyPr/>
          <a:lstStyle>
            <a:lvl1pPr>
              <a:defRPr sz="600" b="0">
                <a:solidFill>
                  <a:schemeClr val="tx1"/>
                </a:solidFill>
              </a:defRPr>
            </a:lvl1pPr>
          </a:lstStyle>
          <a:p>
            <a:r>
              <a:rPr lang="en-US" dirty="0"/>
              <a:t>Source goes here</a:t>
            </a:r>
          </a:p>
        </p:txBody>
      </p:sp>
    </p:spTree>
    <p:extLst>
      <p:ext uri="{BB962C8B-B14F-4D97-AF65-F5344CB8AC3E}">
        <p14:creationId xmlns:p14="http://schemas.microsoft.com/office/powerpoint/2010/main" val="1305507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7"/>
            <a:ext cx="9144000" cy="594360"/>
          </a:xfrm>
          <a:prstGeom prst="rect">
            <a:avLst/>
          </a:prstGeom>
        </p:spPr>
        <p:txBody>
          <a:bodyPr vert="horz" lIns="0" tIns="0" rIns="0" bIns="0" rtlCol="0" anchor="t" anchorCtr="0">
            <a:noAutofit/>
          </a:bodyPr>
          <a:lstStyle/>
          <a:p>
            <a:r>
              <a:rPr lang="en-US" dirty="0"/>
              <a:t>TITLE (OR FIRST LEVEL)</a:t>
            </a:r>
            <a:br>
              <a:rPr lang="en-US" dirty="0"/>
            </a:br>
            <a:endParaRPr lang="en-US" dirty="0"/>
          </a:p>
        </p:txBody>
      </p:sp>
      <p:sp>
        <p:nvSpPr>
          <p:cNvPr id="7" name="Text Placeholder 6"/>
          <p:cNvSpPr>
            <a:spLocks noGrp="1"/>
          </p:cNvSpPr>
          <p:nvPr>
            <p:ph type="body" idx="1"/>
          </p:nvPr>
        </p:nvSpPr>
        <p:spPr>
          <a:xfrm>
            <a:off x="460710" y="1940719"/>
            <a:ext cx="9144000" cy="4780959"/>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45730351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hf sldNum="0" hdr="0" dt="0"/>
  <p:txStyles>
    <p:titleStyle>
      <a:lvl1pPr algn="l" defTabSz="498884" rtl="0" eaLnBrk="1" latinLnBrk="0" hangingPunct="1">
        <a:lnSpc>
          <a:spcPct val="110000"/>
        </a:lnSpc>
        <a:spcBef>
          <a:spcPct val="0"/>
        </a:spcBef>
        <a:buNone/>
        <a:defRPr sz="2800" b="1" i="0" kern="1200" baseline="0">
          <a:solidFill>
            <a:schemeClr val="accent1"/>
          </a:solidFill>
          <a:latin typeface="Calibri" panose="020F0502020204030204" pitchFamily="34" charset="0"/>
          <a:ea typeface="+mj-ea"/>
          <a:cs typeface="Calibri" panose="020F0502020204030204" pitchFamily="34" charset="0"/>
        </a:defRPr>
      </a:lvl1pPr>
    </p:titleStyle>
    <p:bodyStyle>
      <a:lvl1pPr marL="0" indent="0" algn="l" defTabSz="498884" rtl="0" eaLnBrk="1" latinLnBrk="0" hangingPunct="1">
        <a:lnSpc>
          <a:spcPct val="110000"/>
        </a:lnSpc>
        <a:spcBef>
          <a:spcPts val="0"/>
        </a:spcBef>
        <a:buFontTx/>
        <a:buNone/>
        <a:defRPr sz="2200" b="1" i="0" kern="1200">
          <a:solidFill>
            <a:schemeClr val="accent1"/>
          </a:solidFill>
          <a:latin typeface="Calibri" panose="020F0502020204030204" pitchFamily="34" charset="0"/>
          <a:ea typeface="+mn-ea"/>
          <a:cs typeface="Calibri" panose="020F0502020204030204" pitchFamily="34" charset="0"/>
        </a:defRPr>
      </a:lvl1pPr>
      <a:lvl2pPr marL="0" indent="0" algn="l" defTabSz="498884" rtl="0" eaLnBrk="1" latinLnBrk="0" hangingPunct="1">
        <a:lnSpc>
          <a:spcPct val="110000"/>
        </a:lnSpc>
        <a:spcBef>
          <a:spcPts val="0"/>
        </a:spcBef>
        <a:spcAft>
          <a:spcPts val="0"/>
        </a:spcAft>
        <a:buFontTx/>
        <a:buNone/>
        <a:defRPr sz="1300" b="1" i="0" kern="1200">
          <a:solidFill>
            <a:schemeClr val="bg1"/>
          </a:solidFill>
          <a:latin typeface="Calibri" panose="020F0502020204030204" pitchFamily="34" charset="0"/>
          <a:ea typeface="+mn-ea"/>
          <a:cs typeface="Calibri" panose="020F0502020204030204" pitchFamily="34" charset="0"/>
        </a:defRPr>
      </a:lvl2pPr>
      <a:lvl3pPr marL="0" indent="0" algn="l" defTabSz="498884" rtl="0" eaLnBrk="1" latinLnBrk="0" hangingPunct="1">
        <a:lnSpc>
          <a:spcPct val="100000"/>
        </a:lnSpc>
        <a:spcBef>
          <a:spcPts val="599"/>
        </a:spcBef>
        <a:spcAft>
          <a:spcPts val="300"/>
        </a:spcAft>
        <a:buFontTx/>
        <a:buNone/>
        <a:defRPr sz="1200" b="1" i="0" kern="1200" cap="all">
          <a:solidFill>
            <a:schemeClr val="bg1"/>
          </a:solidFill>
          <a:latin typeface="Calibri" panose="020F0502020204030204" pitchFamily="34" charset="0"/>
          <a:ea typeface="+mn-ea"/>
          <a:cs typeface="Calibri" panose="020F0502020204030204" pitchFamily="34" charset="0"/>
        </a:defRPr>
      </a:lvl3pPr>
      <a:lvl4pPr marL="0" indent="0" algn="l" defTabSz="498884" rtl="0" eaLnBrk="1" latinLnBrk="0" hangingPunct="1">
        <a:lnSpc>
          <a:spcPct val="100000"/>
        </a:lnSpc>
        <a:spcBef>
          <a:spcPts val="599"/>
        </a:spcBef>
        <a:spcAft>
          <a:spcPts val="300"/>
        </a:spcAft>
        <a:buFontTx/>
        <a:buNone/>
        <a:defRPr sz="1200" b="0" i="0" kern="1200">
          <a:solidFill>
            <a:schemeClr val="bg1"/>
          </a:solidFill>
          <a:latin typeface="Calibri" panose="020F0502020204030204" pitchFamily="34" charset="0"/>
          <a:ea typeface="+mn-ea"/>
          <a:cs typeface="Calibri" panose="020F0502020204030204" pitchFamily="34" charset="0"/>
        </a:defRPr>
      </a:lvl4pPr>
      <a:lvl5pPr marL="223864" indent="-223864" algn="l" defTabSz="498884" rtl="0" eaLnBrk="1" latinLnBrk="0" hangingPunct="1">
        <a:lnSpc>
          <a:spcPct val="100000"/>
        </a:lnSpc>
        <a:spcBef>
          <a:spcPts val="0"/>
        </a:spcBef>
        <a:spcAft>
          <a:spcPts val="300"/>
        </a:spcAft>
        <a:buFont typeface="Arial" panose="020B0604020202020204" pitchFamily="34" charset="0"/>
        <a:buChar char="•"/>
        <a:defRPr sz="1200" b="0" i="0" kern="1200">
          <a:solidFill>
            <a:schemeClr val="bg1"/>
          </a:solidFill>
          <a:latin typeface="Calibri" panose="020F0502020204030204" pitchFamily="34" charset="0"/>
          <a:ea typeface="+mn-ea"/>
          <a:cs typeface="Calibri" panose="020F0502020204030204" pitchFamily="34" charset="0"/>
        </a:defRPr>
      </a:lvl5pPr>
      <a:lvl6pPr marL="447725" indent="-223864" algn="l" defTabSz="498884"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bg1"/>
          </a:solidFill>
          <a:latin typeface="Calibri" panose="020F0502020204030204" pitchFamily="34" charset="0"/>
          <a:ea typeface="+mn-ea"/>
          <a:cs typeface="+mn-cs"/>
        </a:defRPr>
      </a:lvl6pPr>
      <a:lvl7pPr marL="3242601" indent="-249469" algn="l" defTabSz="498884" rtl="0" eaLnBrk="1" latinLnBrk="0" hangingPunct="1">
        <a:spcBef>
          <a:spcPct val="20000"/>
        </a:spcBef>
        <a:buFont typeface="Arial"/>
        <a:buChar char="•"/>
        <a:defRPr sz="2200" kern="1200">
          <a:solidFill>
            <a:schemeClr val="tx1"/>
          </a:solidFill>
          <a:latin typeface="+mn-lt"/>
          <a:ea typeface="+mn-ea"/>
          <a:cs typeface="+mn-cs"/>
        </a:defRPr>
      </a:lvl7pPr>
      <a:lvl8pPr marL="3741456" indent="-249469" algn="l" defTabSz="498884" rtl="0" eaLnBrk="1" latinLnBrk="0" hangingPunct="1">
        <a:spcBef>
          <a:spcPct val="20000"/>
        </a:spcBef>
        <a:buFont typeface="Arial"/>
        <a:buChar char="•"/>
        <a:defRPr sz="2200" kern="1200">
          <a:solidFill>
            <a:schemeClr val="tx1"/>
          </a:solidFill>
          <a:latin typeface="+mn-lt"/>
          <a:ea typeface="+mn-ea"/>
          <a:cs typeface="+mn-cs"/>
        </a:defRPr>
      </a:lvl8pPr>
      <a:lvl9pPr marL="4240314" indent="-249469" algn="l" defTabSz="49888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8884" rtl="0" eaLnBrk="1" latinLnBrk="0" hangingPunct="1">
        <a:defRPr sz="2000" kern="1200">
          <a:solidFill>
            <a:schemeClr val="tx1"/>
          </a:solidFill>
          <a:latin typeface="+mn-lt"/>
          <a:ea typeface="+mn-ea"/>
          <a:cs typeface="+mn-cs"/>
        </a:defRPr>
      </a:lvl1pPr>
      <a:lvl2pPr marL="498884" algn="l" defTabSz="498884" rtl="0" eaLnBrk="1" latinLnBrk="0" hangingPunct="1">
        <a:defRPr sz="2000" kern="1200">
          <a:solidFill>
            <a:schemeClr val="tx1"/>
          </a:solidFill>
          <a:latin typeface="+mn-lt"/>
          <a:ea typeface="+mn-ea"/>
          <a:cs typeface="+mn-cs"/>
        </a:defRPr>
      </a:lvl2pPr>
      <a:lvl3pPr marL="997759" algn="l" defTabSz="498884" rtl="0" eaLnBrk="1" latinLnBrk="0" hangingPunct="1">
        <a:defRPr sz="2000" kern="1200">
          <a:solidFill>
            <a:schemeClr val="tx1"/>
          </a:solidFill>
          <a:latin typeface="+mn-lt"/>
          <a:ea typeface="+mn-ea"/>
          <a:cs typeface="+mn-cs"/>
        </a:defRPr>
      </a:lvl3pPr>
      <a:lvl4pPr marL="1496595" algn="l" defTabSz="498884" rtl="0" eaLnBrk="1" latinLnBrk="0" hangingPunct="1">
        <a:defRPr sz="2000" kern="1200">
          <a:solidFill>
            <a:schemeClr val="tx1"/>
          </a:solidFill>
          <a:latin typeface="+mn-lt"/>
          <a:ea typeface="+mn-ea"/>
          <a:cs typeface="+mn-cs"/>
        </a:defRPr>
      </a:lvl4pPr>
      <a:lvl5pPr marL="1995463" algn="l" defTabSz="498884" rtl="0" eaLnBrk="1" latinLnBrk="0" hangingPunct="1">
        <a:defRPr sz="2000" kern="1200">
          <a:solidFill>
            <a:schemeClr val="tx1"/>
          </a:solidFill>
          <a:latin typeface="+mn-lt"/>
          <a:ea typeface="+mn-ea"/>
          <a:cs typeface="+mn-cs"/>
        </a:defRPr>
      </a:lvl5pPr>
      <a:lvl6pPr marL="2494308" algn="l" defTabSz="498884" rtl="0" eaLnBrk="1" latinLnBrk="0" hangingPunct="1">
        <a:defRPr sz="2000" kern="1200">
          <a:solidFill>
            <a:schemeClr val="tx1"/>
          </a:solidFill>
          <a:latin typeface="+mn-lt"/>
          <a:ea typeface="+mn-ea"/>
          <a:cs typeface="+mn-cs"/>
        </a:defRPr>
      </a:lvl6pPr>
      <a:lvl7pPr marL="2993174" algn="l" defTabSz="498884" rtl="0" eaLnBrk="1" latinLnBrk="0" hangingPunct="1">
        <a:defRPr sz="2000" kern="1200">
          <a:solidFill>
            <a:schemeClr val="tx1"/>
          </a:solidFill>
          <a:latin typeface="+mn-lt"/>
          <a:ea typeface="+mn-ea"/>
          <a:cs typeface="+mn-cs"/>
        </a:defRPr>
      </a:lvl7pPr>
      <a:lvl8pPr marL="3492031" algn="l" defTabSz="498884" rtl="0" eaLnBrk="1" latinLnBrk="0" hangingPunct="1">
        <a:defRPr sz="2000" kern="1200">
          <a:solidFill>
            <a:schemeClr val="tx1"/>
          </a:solidFill>
          <a:latin typeface="+mn-lt"/>
          <a:ea typeface="+mn-ea"/>
          <a:cs typeface="+mn-cs"/>
        </a:defRPr>
      </a:lvl8pPr>
      <a:lvl9pPr marL="3990888" algn="l" defTabSz="49888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1" y="820875"/>
            <a:ext cx="9144000" cy="594360"/>
          </a:xfrm>
          <a:prstGeom prst="rect">
            <a:avLst/>
          </a:prstGeom>
        </p:spPr>
        <p:txBody>
          <a:bodyPr vert="horz" lIns="0" tIns="0" rIns="0" bIns="0" rtlCol="0" anchor="t" anchorCtr="0">
            <a:noAutofit/>
          </a:bodyPr>
          <a:lstStyle/>
          <a:p>
            <a:r>
              <a:rPr lang="en-US" dirty="0"/>
              <a:t>Title (or First Level)</a:t>
            </a:r>
            <a:br>
              <a:rPr lang="en-US" dirty="0"/>
            </a:br>
            <a:endParaRPr lang="en-US" dirty="0"/>
          </a:p>
        </p:txBody>
      </p:sp>
      <p:sp>
        <p:nvSpPr>
          <p:cNvPr id="7" name="Text Placeholder 6"/>
          <p:cNvSpPr>
            <a:spLocks noGrp="1"/>
          </p:cNvSpPr>
          <p:nvPr>
            <p:ph type="body" idx="1"/>
          </p:nvPr>
        </p:nvSpPr>
        <p:spPr>
          <a:xfrm>
            <a:off x="460708" y="1940519"/>
            <a:ext cx="9144000" cy="4780959"/>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2222106908"/>
      </p:ext>
    </p:extLst>
  </p:cSld>
  <p:clrMap bg1="lt1" tx1="dk1" bg2="lt2" tx2="dk2" accent1="accent1" accent2="accent2" accent3="accent3" accent4="accent4" accent5="accent5" accent6="accent6" hlink="hlink" folHlink="folHlink"/>
  <p:hf sldNum="0" hdr="0" dt="0"/>
  <p:txStyles>
    <p:titleStyle>
      <a:lvl1pPr algn="l" defTabSz="509292" rtl="0" eaLnBrk="1" latinLnBrk="0" hangingPunct="1">
        <a:lnSpc>
          <a:spcPct val="110000"/>
        </a:lnSpc>
        <a:spcBef>
          <a:spcPct val="0"/>
        </a:spcBef>
        <a:buNone/>
        <a:defRPr sz="2200" b="1" i="0" kern="1200" baseline="0">
          <a:solidFill>
            <a:schemeClr val="accent1"/>
          </a:solidFill>
          <a:latin typeface="HelveticaNeueLT Std" pitchFamily="34" charset="0"/>
          <a:ea typeface="+mj-ea"/>
          <a:cs typeface="HelveticaNeueLT Std" pitchFamily="34" charset="0"/>
        </a:defRPr>
      </a:lvl1pPr>
    </p:titleStyle>
    <p:bodyStyle>
      <a:lvl1pPr marL="0" indent="0" algn="l" defTabSz="509292" rtl="0" eaLnBrk="1" latinLnBrk="0" hangingPunct="1">
        <a:lnSpc>
          <a:spcPct val="110000"/>
        </a:lnSpc>
        <a:spcBef>
          <a:spcPts val="0"/>
        </a:spcBef>
        <a:buFontTx/>
        <a:buNone/>
        <a:defRPr sz="2200" b="1" i="0" kern="1200">
          <a:solidFill>
            <a:schemeClr val="accent1"/>
          </a:solidFill>
          <a:latin typeface="HelveticaNeueLT Std" pitchFamily="34" charset="0"/>
          <a:ea typeface="+mn-ea"/>
          <a:cs typeface="HelveticaNeueLT Std" pitchFamily="34" charset="0"/>
        </a:defRPr>
      </a:lvl1pPr>
      <a:lvl2pPr marL="0" indent="0" algn="l" defTabSz="509292" rtl="0" eaLnBrk="1" latinLnBrk="0" hangingPunct="1">
        <a:lnSpc>
          <a:spcPct val="110000"/>
        </a:lnSpc>
        <a:spcBef>
          <a:spcPts val="0"/>
        </a:spcBef>
        <a:spcAft>
          <a:spcPts val="0"/>
        </a:spcAft>
        <a:buFontTx/>
        <a:buNone/>
        <a:defRPr sz="1300" b="1" i="0" kern="1200">
          <a:solidFill>
            <a:schemeClr val="tx1"/>
          </a:solidFill>
          <a:latin typeface="HelveticaNeueLT Std" pitchFamily="34" charset="0"/>
          <a:ea typeface="+mn-ea"/>
          <a:cs typeface="HelveticaNeueLT Std" pitchFamily="34" charset="0"/>
        </a:defRPr>
      </a:lvl2pPr>
      <a:lvl3pPr marL="0" indent="0" algn="l" defTabSz="509292" rtl="0" eaLnBrk="1" latinLnBrk="0" hangingPunct="1">
        <a:lnSpc>
          <a:spcPct val="100000"/>
        </a:lnSpc>
        <a:spcBef>
          <a:spcPts val="599"/>
        </a:spcBef>
        <a:spcAft>
          <a:spcPts val="300"/>
        </a:spcAft>
        <a:buFontTx/>
        <a:buNone/>
        <a:defRPr sz="1200" b="1" i="0" kern="1200" cap="all">
          <a:solidFill>
            <a:schemeClr val="accent1"/>
          </a:solidFill>
          <a:latin typeface="HelveticaNeueLT Std" pitchFamily="34" charset="0"/>
          <a:ea typeface="+mn-ea"/>
          <a:cs typeface="HelveticaNeueLT Std" pitchFamily="34" charset="0"/>
        </a:defRPr>
      </a:lvl3pPr>
      <a:lvl4pPr marL="0" indent="0" algn="l" defTabSz="509292" rtl="0" eaLnBrk="1" latinLnBrk="0" hangingPunct="1">
        <a:lnSpc>
          <a:spcPct val="100000"/>
        </a:lnSpc>
        <a:spcBef>
          <a:spcPts val="599"/>
        </a:spcBef>
        <a:spcAft>
          <a:spcPts val="300"/>
        </a:spcAft>
        <a:buFontTx/>
        <a:buNone/>
        <a:defRPr sz="1200" b="0" i="0" kern="1200">
          <a:solidFill>
            <a:schemeClr val="tx1"/>
          </a:solidFill>
          <a:latin typeface="HelveticaNeueLT Std" pitchFamily="34" charset="0"/>
          <a:ea typeface="+mn-ea"/>
          <a:cs typeface="HelveticaNeueLT Std" pitchFamily="34" charset="0"/>
        </a:defRPr>
      </a:lvl4pPr>
      <a:lvl5pPr marL="228547" indent="-228547" algn="l" defTabSz="50929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HelveticaNeueLT Std" pitchFamily="34" charset="0"/>
          <a:ea typeface="+mn-ea"/>
          <a:cs typeface="HelveticaNeueLT Std" pitchFamily="34" charset="0"/>
        </a:defRPr>
      </a:lvl5pPr>
      <a:lvl6pPr marL="457093" indent="-228547" algn="l" defTabSz="50929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35"/>
          </p:nvPr>
        </p:nvSpPr>
        <p:spPr/>
        <p:txBody>
          <a:bodyPr/>
          <a:lstStyle/>
          <a:p>
            <a:r>
              <a:rPr lang="en-US" dirty="0" smtClean="0"/>
              <a:t>December 7</a:t>
            </a:r>
            <a:r>
              <a:rPr lang="en-US" baseline="30000" dirty="0" smtClean="0"/>
              <a:t>th</a:t>
            </a:r>
            <a:r>
              <a:rPr lang="en-US" dirty="0" smtClean="0"/>
              <a:t>, 2021</a:t>
            </a:r>
            <a:endParaRPr lang="en-US" dirty="0"/>
          </a:p>
        </p:txBody>
      </p:sp>
      <p:sp>
        <p:nvSpPr>
          <p:cNvPr id="4" name="Text Placeholder 3"/>
          <p:cNvSpPr>
            <a:spLocks noGrp="1"/>
          </p:cNvSpPr>
          <p:nvPr>
            <p:ph type="body" sz="quarter" idx="27"/>
          </p:nvPr>
        </p:nvSpPr>
        <p:spPr>
          <a:xfrm>
            <a:off x="482666" y="6524521"/>
            <a:ext cx="2498660" cy="981179"/>
          </a:xfrm>
        </p:spPr>
        <p:txBody>
          <a:bodyPr/>
          <a:lstStyle/>
          <a:p>
            <a:r>
              <a:rPr lang="en-US" sz="1700" dirty="0"/>
              <a:t>Carol Samuels</a:t>
            </a:r>
            <a:r>
              <a:rPr lang="en-US" sz="1700" dirty="0">
                <a:solidFill>
                  <a:srgbClr val="FF0000"/>
                </a:solidFill>
              </a:rPr>
              <a:t> </a:t>
            </a:r>
          </a:p>
          <a:p>
            <a:r>
              <a:rPr lang="en-US" sz="1700" dirty="0"/>
              <a:t>Managing Director</a:t>
            </a:r>
          </a:p>
          <a:p>
            <a:r>
              <a:rPr lang="en-US" sz="1700" dirty="0"/>
              <a:t>Piper Sandler</a:t>
            </a:r>
          </a:p>
          <a:p>
            <a:endParaRPr lang="en-US" sz="1600" dirty="0"/>
          </a:p>
        </p:txBody>
      </p:sp>
      <p:sp>
        <p:nvSpPr>
          <p:cNvPr id="17" name="Text Placeholder 16"/>
          <p:cNvSpPr>
            <a:spLocks noGrp="1"/>
          </p:cNvSpPr>
          <p:nvPr>
            <p:ph type="body" sz="quarter" idx="40"/>
          </p:nvPr>
        </p:nvSpPr>
        <p:spPr>
          <a:xfrm>
            <a:off x="478653" y="2439413"/>
            <a:ext cx="9140825" cy="2286000"/>
          </a:xfrm>
        </p:spPr>
        <p:txBody>
          <a:bodyPr anchor="ctr"/>
          <a:lstStyle/>
          <a:p>
            <a:endParaRPr lang="en-US" sz="4000" dirty="0"/>
          </a:p>
          <a:p>
            <a:r>
              <a:rPr lang="en-US" sz="4000" dirty="0"/>
              <a:t>Bonds 101: </a:t>
            </a:r>
          </a:p>
          <a:p>
            <a:r>
              <a:rPr lang="en-US" sz="4000" dirty="0"/>
              <a:t>Presentation to </a:t>
            </a:r>
            <a:r>
              <a:rPr lang="en-US" sz="4000" dirty="0" smtClean="0"/>
              <a:t>Black Butte School District</a:t>
            </a:r>
            <a:endParaRPr lang="en-US" sz="4000" dirty="0"/>
          </a:p>
          <a:p>
            <a:r>
              <a:rPr lang="en-US" sz="4000" dirty="0" smtClean="0"/>
              <a:t>Long Range Facilities Planning Meeting</a:t>
            </a:r>
            <a:endParaRPr lang="en-US" sz="4000" dirty="0"/>
          </a:p>
          <a:p>
            <a:endParaRPr lang="en-US" sz="3400" dirty="0"/>
          </a:p>
        </p:txBody>
      </p:sp>
    </p:spTree>
    <p:extLst>
      <p:ext uri="{BB962C8B-B14F-4D97-AF65-F5344CB8AC3E}">
        <p14:creationId xmlns:p14="http://schemas.microsoft.com/office/powerpoint/2010/main" val="3233415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Bond Levy Structure Options, Continued</a:t>
            </a:r>
          </a:p>
        </p:txBody>
      </p:sp>
      <p:sp>
        <p:nvSpPr>
          <p:cNvPr id="3" name="Text Placeholder 2"/>
          <p:cNvSpPr>
            <a:spLocks noGrp="1"/>
          </p:cNvSpPr>
          <p:nvPr>
            <p:ph type="body" sz="quarter" idx="22"/>
          </p:nvPr>
        </p:nvSpPr>
        <p:spPr>
          <a:xfrm>
            <a:off x="457202" y="1819154"/>
            <a:ext cx="4211514" cy="5317587"/>
          </a:xfrm>
        </p:spPr>
        <p:txBody>
          <a:bodyPr/>
          <a:lstStyle/>
          <a:p>
            <a:pPr marL="0" indent="0">
              <a:buNone/>
            </a:pPr>
            <a:r>
              <a:rPr lang="en-US" sz="1800" dirty="0">
                <a:solidFill>
                  <a:schemeClr val="bg2"/>
                </a:solidFill>
              </a:rPr>
              <a:t>Ballot Title: </a:t>
            </a:r>
          </a:p>
          <a:p>
            <a:pPr marL="0" indent="0">
              <a:spcAft>
                <a:spcPts val="1200"/>
              </a:spcAft>
              <a:buNone/>
            </a:pPr>
            <a:r>
              <a:rPr lang="en-US" sz="1800" dirty="0"/>
              <a:t>“North Lake School District No. 14 was awarded $3,000,000 in State grants which are available only if bonds are approved. District is also first on waiting list for additional $1,000,000 State grant; if full $4,000,000 State funds are received by District, only $4,000,000 in bonds will be issued.”</a:t>
            </a:r>
          </a:p>
          <a:p>
            <a:pPr marL="0" indent="0">
              <a:spcAft>
                <a:spcPts val="1200"/>
              </a:spcAft>
              <a:buNone/>
            </a:pPr>
            <a:r>
              <a:rPr lang="en-US" sz="1800" dirty="0"/>
              <a:t>“Bonds would mature in 20 years or less from the date of issuance and may be issued in one or more series. </a:t>
            </a:r>
            <a:r>
              <a:rPr lang="en-US" sz="1800" u="sng" dirty="0">
                <a:solidFill>
                  <a:schemeClr val="bg2"/>
                </a:solidFill>
              </a:rPr>
              <a:t>If approved, the tax rate on $5,000,000 bond is estimated to be $1.37 per $1,000.00 of assessed value, or on $4,000,000 bond is estimated to be $1.09 per $1,000.00 of assessed value. </a:t>
            </a:r>
            <a:r>
              <a:rPr lang="en-US" sz="1800" dirty="0"/>
              <a:t>Actual rates may vary based upon interest rates incurred and changes in assessed value.”</a:t>
            </a:r>
          </a:p>
          <a:p>
            <a:pPr marL="0" indent="0">
              <a:buNone/>
            </a:pPr>
            <a:endParaRPr lang="en-US" sz="1800" dirty="0"/>
          </a:p>
        </p:txBody>
      </p:sp>
      <p:sp>
        <p:nvSpPr>
          <p:cNvPr id="6" name="Text Placeholder 2"/>
          <p:cNvSpPr txBox="1">
            <a:spLocks/>
          </p:cNvSpPr>
          <p:nvPr/>
        </p:nvSpPr>
        <p:spPr>
          <a:xfrm>
            <a:off x="457201" y="1212737"/>
            <a:ext cx="9144000" cy="506133"/>
          </a:xfrm>
          <a:prstGeom prst="rect">
            <a:avLst/>
          </a:prstGeom>
        </p:spPr>
        <p:txBody>
          <a:bodyPr vert="horz" lIns="0" tIns="0" rIns="0" bIns="0" rtlCol="0">
            <a:noAutofit/>
          </a:bodyPr>
          <a:lstStyle>
            <a:lvl1pPr marL="457039" marR="0" indent="-457039" algn="l" defTabSz="509233" rtl="0" eaLnBrk="1" fontAlgn="auto" latinLnBrk="0" hangingPunct="1">
              <a:lnSpc>
                <a:spcPct val="100000"/>
              </a:lnSpc>
              <a:spcBef>
                <a:spcPts val="0"/>
              </a:spcBef>
              <a:spcAft>
                <a:spcPts val="599"/>
              </a:spcAft>
              <a:buClr>
                <a:srgbClr val="0091FE"/>
              </a:buClr>
              <a:buSzTx/>
              <a:buFont typeface="Wingdings" panose="05000000000000000000" pitchFamily="2" charset="2"/>
              <a:buChar char="§"/>
              <a:tabLst>
                <a:tab pos="9140793" algn="r"/>
              </a:tabLst>
              <a:defRPr sz="2600" b="1" i="0" kern="1200" baseline="0">
                <a:solidFill>
                  <a:schemeClr val="bg1"/>
                </a:solidFill>
                <a:latin typeface="Calibri" panose="020F0502020204030204" pitchFamily="34" charset="0"/>
                <a:ea typeface="+mn-ea"/>
                <a:cs typeface="Calibri" panose="020F0502020204030204" pitchFamily="34" charset="0"/>
              </a:defRPr>
            </a:lvl1pPr>
            <a:lvl2pPr marL="399910" marR="0" indent="-399910" algn="l" defTabSz="509233" rtl="0" eaLnBrk="1" fontAlgn="auto" latinLnBrk="0" hangingPunct="1">
              <a:lnSpc>
                <a:spcPct val="100000"/>
              </a:lnSpc>
              <a:spcBef>
                <a:spcPts val="0"/>
              </a:spcBef>
              <a:spcAft>
                <a:spcPts val="599"/>
              </a:spcAft>
              <a:buClr>
                <a:schemeClr val="accent1"/>
              </a:buClr>
              <a:buSzTx/>
              <a:buFont typeface="+mj-lt"/>
              <a:buAutoNum type="romanUcPeriod"/>
              <a:tabLst>
                <a:tab pos="511885" algn="l"/>
                <a:tab pos="9140793" algn="r"/>
              </a:tabLst>
              <a:defRPr sz="1300" b="1" i="0" kern="1200" baseline="0">
                <a:solidFill>
                  <a:schemeClr val="bg1"/>
                </a:solidFill>
                <a:latin typeface="Calibri" panose="020F0502020204030204" pitchFamily="34" charset="0"/>
                <a:ea typeface="+mn-ea"/>
                <a:cs typeface="Calibri" panose="020F0502020204030204" pitchFamily="34" charset="0"/>
              </a:defRPr>
            </a:lvl2pPr>
            <a:lvl3pPr marL="285650" indent="-285650" algn="l" defTabSz="498884" rtl="0" eaLnBrk="1" latinLnBrk="0" hangingPunct="1">
              <a:lnSpc>
                <a:spcPct val="100000"/>
              </a:lnSpc>
              <a:spcBef>
                <a:spcPts val="599"/>
              </a:spcBef>
              <a:spcAft>
                <a:spcPts val="300"/>
              </a:spcAft>
              <a:buFont typeface="+mj-lt"/>
              <a:buAutoNum type="romanUcPeriod"/>
              <a:tabLst>
                <a:tab pos="9140793" algn="r"/>
              </a:tabLst>
              <a:defRPr sz="1200" b="1" i="0" kern="1200" cap="all">
                <a:solidFill>
                  <a:schemeClr val="accent1"/>
                </a:solidFill>
                <a:latin typeface="Calibri" panose="020F0502020204030204" pitchFamily="34" charset="0"/>
                <a:ea typeface="+mn-ea"/>
                <a:cs typeface="Calibri" panose="020F0502020204030204" pitchFamily="34" charset="0"/>
              </a:defRPr>
            </a:lvl3pPr>
            <a:lvl4pPr marL="0" indent="0" algn="l" defTabSz="498884" rtl="0" eaLnBrk="1" latinLnBrk="0" hangingPunct="1">
              <a:lnSpc>
                <a:spcPct val="100000"/>
              </a:lnSpc>
              <a:spcBef>
                <a:spcPts val="599"/>
              </a:spcBef>
              <a:spcAft>
                <a:spcPts val="300"/>
              </a:spcAft>
              <a:buFontTx/>
              <a:buNone/>
              <a:defRPr sz="1200" b="0" i="0" kern="1200">
                <a:solidFill>
                  <a:schemeClr val="bg1"/>
                </a:solidFill>
                <a:latin typeface="Calibri" panose="020F0502020204030204" pitchFamily="34" charset="0"/>
                <a:ea typeface="+mn-ea"/>
                <a:cs typeface="Calibri" panose="020F0502020204030204" pitchFamily="34" charset="0"/>
              </a:defRPr>
            </a:lvl4pPr>
            <a:lvl5pPr marL="223864" indent="-223864" algn="l" defTabSz="498884" rtl="0" eaLnBrk="1" latinLnBrk="0" hangingPunct="1">
              <a:lnSpc>
                <a:spcPct val="100000"/>
              </a:lnSpc>
              <a:spcBef>
                <a:spcPts val="0"/>
              </a:spcBef>
              <a:spcAft>
                <a:spcPts val="300"/>
              </a:spcAft>
              <a:buFont typeface="Arial" panose="020B0604020202020204" pitchFamily="34" charset="0"/>
              <a:buChar char="•"/>
              <a:defRPr sz="1200" b="0" i="0" kern="1200">
                <a:solidFill>
                  <a:schemeClr val="bg1"/>
                </a:solidFill>
                <a:latin typeface="Calibri" panose="020F0502020204030204" pitchFamily="34" charset="0"/>
                <a:ea typeface="+mn-ea"/>
                <a:cs typeface="Calibri" panose="020F0502020204030204" pitchFamily="34" charset="0"/>
              </a:defRPr>
            </a:lvl5pPr>
            <a:lvl6pPr marL="447725" indent="-223864" algn="l" defTabSz="498884"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bg1"/>
                </a:solidFill>
                <a:latin typeface="Calibri" panose="020F0502020204030204" pitchFamily="34" charset="0"/>
                <a:ea typeface="+mn-ea"/>
                <a:cs typeface="+mn-cs"/>
              </a:defRPr>
            </a:lvl6pPr>
            <a:lvl7pPr marL="3242601" indent="-249469" algn="l" defTabSz="498884" rtl="0" eaLnBrk="1" latinLnBrk="0" hangingPunct="1">
              <a:spcBef>
                <a:spcPct val="20000"/>
              </a:spcBef>
              <a:buFont typeface="Arial"/>
              <a:buChar char="•"/>
              <a:defRPr sz="2200" kern="1200">
                <a:solidFill>
                  <a:schemeClr val="tx1"/>
                </a:solidFill>
                <a:latin typeface="+mn-lt"/>
                <a:ea typeface="+mn-ea"/>
                <a:cs typeface="+mn-cs"/>
              </a:defRPr>
            </a:lvl7pPr>
            <a:lvl8pPr marL="3741456" indent="-249469" algn="l" defTabSz="498884" rtl="0" eaLnBrk="1" latinLnBrk="0" hangingPunct="1">
              <a:spcBef>
                <a:spcPct val="20000"/>
              </a:spcBef>
              <a:buFont typeface="Arial"/>
              <a:buChar char="•"/>
              <a:defRPr sz="2200" kern="1200">
                <a:solidFill>
                  <a:schemeClr val="tx1"/>
                </a:solidFill>
                <a:latin typeface="+mn-lt"/>
                <a:ea typeface="+mn-ea"/>
                <a:cs typeface="+mn-cs"/>
              </a:defRPr>
            </a:lvl8pPr>
            <a:lvl9pPr marL="4240314" indent="-249469" algn="l" defTabSz="498884"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dirty="0"/>
              <a:t>North Lake School District No. 14 – May 2019 election - $5M</a:t>
            </a:r>
          </a:p>
        </p:txBody>
      </p:sp>
      <p:pic>
        <p:nvPicPr>
          <p:cNvPr id="7" name="Picture 6"/>
          <p:cNvPicPr>
            <a:picLocks noChangeAspect="1"/>
          </p:cNvPicPr>
          <p:nvPr/>
        </p:nvPicPr>
        <p:blipFill>
          <a:blip r:embed="rId2"/>
          <a:stretch>
            <a:fillRect/>
          </a:stretch>
        </p:blipFill>
        <p:spPr>
          <a:xfrm>
            <a:off x="4862146" y="2136529"/>
            <a:ext cx="4864796" cy="3541095"/>
          </a:xfrm>
          <a:prstGeom prst="rect">
            <a:avLst/>
          </a:prstGeom>
          <a:solidFill>
            <a:schemeClr val="bg1"/>
          </a:solidFill>
        </p:spPr>
      </p:pic>
    </p:spTree>
    <p:extLst>
      <p:ext uri="{BB962C8B-B14F-4D97-AF65-F5344CB8AC3E}">
        <p14:creationId xmlns:p14="http://schemas.microsoft.com/office/powerpoint/2010/main" val="2479047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lstStyle/>
          <a:p>
            <a:r>
              <a:rPr lang="en-US" dirty="0"/>
              <a:t>Election Schedule</a:t>
            </a:r>
          </a:p>
        </p:txBody>
      </p:sp>
      <p:sp>
        <p:nvSpPr>
          <p:cNvPr id="7" name="Content Placeholder 2"/>
          <p:cNvSpPr txBox="1">
            <a:spLocks/>
          </p:cNvSpPr>
          <p:nvPr/>
        </p:nvSpPr>
        <p:spPr>
          <a:xfrm>
            <a:off x="443814" y="4809719"/>
            <a:ext cx="9170773" cy="2286000"/>
          </a:xfrm>
          <a:prstGeom prst="rect">
            <a:avLst/>
          </a:prstGeom>
        </p:spPr>
        <p:txBody>
          <a:bodyPr>
            <a:normAutofit/>
          </a:bodyPr>
          <a:lstStyle>
            <a:lvl1pPr marL="0" indent="0" algn="l" defTabSz="498884" rtl="0" eaLnBrk="1" latinLnBrk="0" hangingPunct="1">
              <a:lnSpc>
                <a:spcPct val="110000"/>
              </a:lnSpc>
              <a:spcBef>
                <a:spcPts val="0"/>
              </a:spcBef>
              <a:buFontTx/>
              <a:buNone/>
              <a:defRPr sz="2200" b="1" i="0" kern="1200">
                <a:solidFill>
                  <a:schemeClr val="accent1"/>
                </a:solidFill>
                <a:latin typeface="Calibri" panose="020F0502020204030204" pitchFamily="34" charset="0"/>
                <a:ea typeface="+mn-ea"/>
                <a:cs typeface="Calibri" panose="020F0502020204030204" pitchFamily="34" charset="0"/>
              </a:defRPr>
            </a:lvl1pPr>
            <a:lvl2pPr marL="0" indent="0" algn="l" defTabSz="498884" rtl="0" eaLnBrk="1" latinLnBrk="0" hangingPunct="1">
              <a:lnSpc>
                <a:spcPct val="110000"/>
              </a:lnSpc>
              <a:spcBef>
                <a:spcPts val="0"/>
              </a:spcBef>
              <a:spcAft>
                <a:spcPts val="0"/>
              </a:spcAft>
              <a:buFontTx/>
              <a:buNone/>
              <a:defRPr sz="1300" b="1" i="0" kern="1200">
                <a:solidFill>
                  <a:schemeClr val="bg1"/>
                </a:solidFill>
                <a:latin typeface="Calibri" panose="020F0502020204030204" pitchFamily="34" charset="0"/>
                <a:ea typeface="+mn-ea"/>
                <a:cs typeface="Calibri" panose="020F0502020204030204" pitchFamily="34" charset="0"/>
              </a:defRPr>
            </a:lvl2pPr>
            <a:lvl3pPr marL="0" indent="0" algn="l" defTabSz="498884" rtl="0" eaLnBrk="1" latinLnBrk="0" hangingPunct="1">
              <a:lnSpc>
                <a:spcPct val="100000"/>
              </a:lnSpc>
              <a:spcBef>
                <a:spcPts val="599"/>
              </a:spcBef>
              <a:spcAft>
                <a:spcPts val="300"/>
              </a:spcAft>
              <a:buFontTx/>
              <a:buNone/>
              <a:defRPr sz="1200" b="1" i="0" kern="1200" cap="all">
                <a:solidFill>
                  <a:schemeClr val="bg1"/>
                </a:solidFill>
                <a:latin typeface="Calibri" panose="020F0502020204030204" pitchFamily="34" charset="0"/>
                <a:ea typeface="+mn-ea"/>
                <a:cs typeface="Calibri" panose="020F0502020204030204" pitchFamily="34" charset="0"/>
              </a:defRPr>
            </a:lvl3pPr>
            <a:lvl4pPr marL="0" indent="0" algn="l" defTabSz="498884" rtl="0" eaLnBrk="1" latinLnBrk="0" hangingPunct="1">
              <a:lnSpc>
                <a:spcPct val="100000"/>
              </a:lnSpc>
              <a:spcBef>
                <a:spcPts val="599"/>
              </a:spcBef>
              <a:spcAft>
                <a:spcPts val="300"/>
              </a:spcAft>
              <a:buFontTx/>
              <a:buNone/>
              <a:defRPr sz="1200" b="0" i="0" kern="1200">
                <a:solidFill>
                  <a:schemeClr val="bg1"/>
                </a:solidFill>
                <a:latin typeface="Calibri" panose="020F0502020204030204" pitchFamily="34" charset="0"/>
                <a:ea typeface="+mn-ea"/>
                <a:cs typeface="Calibri" panose="020F0502020204030204" pitchFamily="34" charset="0"/>
              </a:defRPr>
            </a:lvl4pPr>
            <a:lvl5pPr marL="223864" indent="-223864" algn="l" defTabSz="498884" rtl="0" eaLnBrk="1" latinLnBrk="0" hangingPunct="1">
              <a:lnSpc>
                <a:spcPct val="100000"/>
              </a:lnSpc>
              <a:spcBef>
                <a:spcPts val="0"/>
              </a:spcBef>
              <a:spcAft>
                <a:spcPts val="300"/>
              </a:spcAft>
              <a:buFont typeface="Arial" panose="020B0604020202020204" pitchFamily="34" charset="0"/>
              <a:buChar char="•"/>
              <a:defRPr sz="1200" b="0" i="0" kern="1200">
                <a:solidFill>
                  <a:schemeClr val="bg1"/>
                </a:solidFill>
                <a:latin typeface="Calibri" panose="020F0502020204030204" pitchFamily="34" charset="0"/>
                <a:ea typeface="+mn-ea"/>
                <a:cs typeface="Calibri" panose="020F0502020204030204" pitchFamily="34" charset="0"/>
              </a:defRPr>
            </a:lvl5pPr>
            <a:lvl6pPr marL="447725" indent="-223864" algn="l" defTabSz="498884"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bg1"/>
                </a:solidFill>
                <a:latin typeface="Calibri" panose="020F0502020204030204" pitchFamily="34" charset="0"/>
                <a:ea typeface="+mn-ea"/>
                <a:cs typeface="+mn-cs"/>
              </a:defRPr>
            </a:lvl6pPr>
            <a:lvl7pPr marL="3242601" indent="-249469" algn="l" defTabSz="498884" rtl="0" eaLnBrk="1" latinLnBrk="0" hangingPunct="1">
              <a:spcBef>
                <a:spcPct val="20000"/>
              </a:spcBef>
              <a:buFont typeface="Arial"/>
              <a:buChar char="•"/>
              <a:defRPr sz="2200" kern="1200">
                <a:solidFill>
                  <a:schemeClr val="tx1"/>
                </a:solidFill>
                <a:latin typeface="+mn-lt"/>
                <a:ea typeface="+mn-ea"/>
                <a:cs typeface="+mn-cs"/>
              </a:defRPr>
            </a:lvl7pPr>
            <a:lvl8pPr marL="3741456" indent="-249469" algn="l" defTabSz="498884" rtl="0" eaLnBrk="1" latinLnBrk="0" hangingPunct="1">
              <a:spcBef>
                <a:spcPct val="20000"/>
              </a:spcBef>
              <a:buFont typeface="Arial"/>
              <a:buChar char="•"/>
              <a:defRPr sz="2200" kern="1200">
                <a:solidFill>
                  <a:schemeClr val="tx1"/>
                </a:solidFill>
                <a:latin typeface="+mn-lt"/>
                <a:ea typeface="+mn-ea"/>
                <a:cs typeface="+mn-cs"/>
              </a:defRPr>
            </a:lvl8pPr>
            <a:lvl9pPr marL="4240314" indent="-249469" algn="l" defTabSz="498884" rtl="0" eaLnBrk="1" latinLnBrk="0" hangingPunct="1">
              <a:spcBef>
                <a:spcPct val="20000"/>
              </a:spcBef>
              <a:buFont typeface="Arial"/>
              <a:buChar char="•"/>
              <a:defRPr sz="2200" kern="1200">
                <a:solidFill>
                  <a:schemeClr val="tx1"/>
                </a:solidFill>
                <a:latin typeface="+mn-lt"/>
                <a:ea typeface="+mn-ea"/>
                <a:cs typeface="+mn-cs"/>
              </a:defRPr>
            </a:lvl9pPr>
          </a:lstStyle>
          <a:p>
            <a:pPr>
              <a:spcAft>
                <a:spcPts val="600"/>
              </a:spcAft>
              <a:buClr>
                <a:schemeClr val="accent5"/>
              </a:buClr>
            </a:pPr>
            <a:r>
              <a:rPr lang="en-US" sz="2000" dirty="0">
                <a:solidFill>
                  <a:schemeClr val="bg1"/>
                </a:solidFill>
              </a:rPr>
              <a:t>Note: Dates associated with future elections are preliminary, subject to change.</a:t>
            </a:r>
          </a:p>
          <a:p>
            <a:pPr marL="347663" indent="-347663">
              <a:spcAft>
                <a:spcPts val="600"/>
              </a:spcAft>
              <a:buClr>
                <a:schemeClr val="accent5"/>
              </a:buClr>
              <a:buFont typeface="Wingdings" panose="05000000000000000000" pitchFamily="2" charset="2"/>
              <a:buChar char="ü"/>
            </a:pPr>
            <a:r>
              <a:rPr lang="en-US" sz="2000" dirty="0">
                <a:solidFill>
                  <a:schemeClr val="bg1"/>
                </a:solidFill>
              </a:rPr>
              <a:t>Check with your County elections office to verify filing deadlines.</a:t>
            </a:r>
          </a:p>
          <a:p>
            <a:pPr marL="347663" indent="-347663">
              <a:spcAft>
                <a:spcPts val="600"/>
              </a:spcAft>
              <a:buClr>
                <a:schemeClr val="accent5"/>
              </a:buClr>
              <a:buFont typeface="Wingdings" panose="05000000000000000000" pitchFamily="2" charset="2"/>
              <a:buChar char="ü"/>
            </a:pPr>
            <a:r>
              <a:rPr lang="en-US" sz="2000" dirty="0">
                <a:solidFill>
                  <a:schemeClr val="bg1"/>
                </a:solidFill>
              </a:rPr>
              <a:t>All elections are by mail.</a:t>
            </a:r>
          </a:p>
          <a:p>
            <a:pPr marL="342900" indent="-342900">
              <a:spcBef>
                <a:spcPts val="600"/>
              </a:spcBef>
              <a:buClr>
                <a:schemeClr val="bg1"/>
              </a:buClr>
              <a:buFont typeface="+mj-lt"/>
              <a:buAutoNum type="arabicParenR"/>
            </a:pPr>
            <a:r>
              <a:rPr lang="en-US" sz="1600" dirty="0">
                <a:solidFill>
                  <a:schemeClr val="bg1"/>
                </a:solidFill>
              </a:rPr>
              <a:t>SEL Form 805 includes ballot title, and may include explanatory statement.  Must be filed 80 days prior to election to allow for challenge process.  Final filing is 61 days prior to election (SEL Form 803).</a:t>
            </a:r>
          </a:p>
          <a:p>
            <a:pPr marL="342900" indent="-342900">
              <a:spcBef>
                <a:spcPts val="600"/>
              </a:spcBef>
              <a:buClr>
                <a:schemeClr val="bg1"/>
              </a:buClr>
              <a:buFont typeface="+mj-lt"/>
              <a:buAutoNum type="arabicParenR"/>
            </a:pPr>
            <a:r>
              <a:rPr lang="en-US" sz="1600" dirty="0">
                <a:solidFill>
                  <a:schemeClr val="bg1"/>
                </a:solidFill>
              </a:rPr>
              <a:t>Subject to double majority provisions.</a:t>
            </a:r>
          </a:p>
        </p:txBody>
      </p:sp>
      <p:pic>
        <p:nvPicPr>
          <p:cNvPr id="3" name="Picture 2">
            <a:extLst>
              <a:ext uri="{FF2B5EF4-FFF2-40B4-BE49-F238E27FC236}">
                <a16:creationId xmlns:a16="http://schemas.microsoft.com/office/drawing/2014/main" id="{21E94FD3-4854-4B71-AEBA-3BED47A89E98}"/>
              </a:ext>
            </a:extLst>
          </p:cNvPr>
          <p:cNvPicPr>
            <a:picLocks noChangeAspect="1"/>
          </p:cNvPicPr>
          <p:nvPr/>
        </p:nvPicPr>
        <p:blipFill>
          <a:blip r:embed="rId2"/>
          <a:stretch>
            <a:fillRect/>
          </a:stretch>
        </p:blipFill>
        <p:spPr>
          <a:xfrm>
            <a:off x="457201" y="1552847"/>
            <a:ext cx="8618586" cy="2768781"/>
          </a:xfrm>
          <a:prstGeom prst="rect">
            <a:avLst/>
          </a:prstGeom>
        </p:spPr>
      </p:pic>
    </p:spTree>
    <p:extLst>
      <p:ext uri="{BB962C8B-B14F-4D97-AF65-F5344CB8AC3E}">
        <p14:creationId xmlns:p14="http://schemas.microsoft.com/office/powerpoint/2010/main" val="1863120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lstStyle/>
          <a:p>
            <a:r>
              <a:rPr lang="en-US" dirty="0">
                <a:cs typeface="Arial" charset="0"/>
              </a:rPr>
              <a:t>What are your odds?</a:t>
            </a:r>
            <a:r>
              <a:rPr lang="en-US" dirty="0">
                <a:solidFill>
                  <a:srgbClr val="FF0000"/>
                </a:solidFill>
                <a:cs typeface="Arial" charset="0"/>
              </a:rPr>
              <a:t> </a:t>
            </a:r>
            <a:endParaRPr lang="en-US" dirty="0"/>
          </a:p>
        </p:txBody>
      </p:sp>
      <p:sp>
        <p:nvSpPr>
          <p:cNvPr id="9" name="Text Placeholder 4"/>
          <p:cNvSpPr txBox="1">
            <a:spLocks/>
          </p:cNvSpPr>
          <p:nvPr/>
        </p:nvSpPr>
        <p:spPr>
          <a:xfrm>
            <a:off x="457201" y="1324912"/>
            <a:ext cx="9144000" cy="960437"/>
          </a:xfrm>
          <a:prstGeom prst="rect">
            <a:avLst/>
          </a:prstGeom>
        </p:spPr>
        <p:txBody>
          <a:bodyPr vert="horz" lIns="0" tIns="0" rIns="0" bIns="0" rtlCol="0">
            <a:noAutofit/>
          </a:bodyPr>
          <a:lstStyle>
            <a:lvl1pPr marL="457039" marR="0" indent="-457039" algn="l" defTabSz="509233" rtl="0" eaLnBrk="1" fontAlgn="auto" latinLnBrk="0" hangingPunct="1">
              <a:lnSpc>
                <a:spcPct val="100000"/>
              </a:lnSpc>
              <a:spcBef>
                <a:spcPts val="0"/>
              </a:spcBef>
              <a:spcAft>
                <a:spcPts val="599"/>
              </a:spcAft>
              <a:buClr>
                <a:srgbClr val="0091FE"/>
              </a:buClr>
              <a:buSzTx/>
              <a:buFont typeface="Wingdings" panose="05000000000000000000" pitchFamily="2" charset="2"/>
              <a:buChar char="§"/>
              <a:tabLst>
                <a:tab pos="9140793" algn="r"/>
              </a:tabLst>
              <a:defRPr sz="2600" b="1" i="0" kern="1200" baseline="0">
                <a:solidFill>
                  <a:schemeClr val="bg1"/>
                </a:solidFill>
                <a:latin typeface="Calibri" panose="020F0502020204030204" pitchFamily="34" charset="0"/>
                <a:ea typeface="+mn-ea"/>
                <a:cs typeface="Calibri" panose="020F0502020204030204" pitchFamily="34" charset="0"/>
              </a:defRPr>
            </a:lvl1pPr>
            <a:lvl2pPr marL="399910" marR="0" indent="-399910" algn="l" defTabSz="509233" rtl="0" eaLnBrk="1" fontAlgn="auto" latinLnBrk="0" hangingPunct="1">
              <a:lnSpc>
                <a:spcPct val="100000"/>
              </a:lnSpc>
              <a:spcBef>
                <a:spcPts val="0"/>
              </a:spcBef>
              <a:spcAft>
                <a:spcPts val="599"/>
              </a:spcAft>
              <a:buClr>
                <a:schemeClr val="accent1"/>
              </a:buClr>
              <a:buSzTx/>
              <a:buFont typeface="+mj-lt"/>
              <a:buAutoNum type="romanUcPeriod"/>
              <a:tabLst>
                <a:tab pos="511885" algn="l"/>
                <a:tab pos="9140793" algn="r"/>
              </a:tabLst>
              <a:defRPr sz="1300" b="1" i="0" kern="1200" baseline="0">
                <a:solidFill>
                  <a:schemeClr val="bg1"/>
                </a:solidFill>
                <a:latin typeface="Calibri" panose="020F0502020204030204" pitchFamily="34" charset="0"/>
                <a:ea typeface="+mn-ea"/>
                <a:cs typeface="Calibri" panose="020F0502020204030204" pitchFamily="34" charset="0"/>
              </a:defRPr>
            </a:lvl2pPr>
            <a:lvl3pPr marL="285650" indent="-285650" algn="l" defTabSz="498884" rtl="0" eaLnBrk="1" latinLnBrk="0" hangingPunct="1">
              <a:lnSpc>
                <a:spcPct val="100000"/>
              </a:lnSpc>
              <a:spcBef>
                <a:spcPts val="599"/>
              </a:spcBef>
              <a:spcAft>
                <a:spcPts val="300"/>
              </a:spcAft>
              <a:buFont typeface="+mj-lt"/>
              <a:buAutoNum type="romanUcPeriod"/>
              <a:tabLst>
                <a:tab pos="9140793" algn="r"/>
              </a:tabLst>
              <a:defRPr sz="1200" b="1" i="0" kern="1200" cap="all">
                <a:solidFill>
                  <a:schemeClr val="accent1"/>
                </a:solidFill>
                <a:latin typeface="Calibri" panose="020F0502020204030204" pitchFamily="34" charset="0"/>
                <a:ea typeface="+mn-ea"/>
                <a:cs typeface="Calibri" panose="020F0502020204030204" pitchFamily="34" charset="0"/>
              </a:defRPr>
            </a:lvl3pPr>
            <a:lvl4pPr marL="0" indent="0" algn="l" defTabSz="498884" rtl="0" eaLnBrk="1" latinLnBrk="0" hangingPunct="1">
              <a:lnSpc>
                <a:spcPct val="100000"/>
              </a:lnSpc>
              <a:spcBef>
                <a:spcPts val="599"/>
              </a:spcBef>
              <a:spcAft>
                <a:spcPts val="300"/>
              </a:spcAft>
              <a:buFontTx/>
              <a:buNone/>
              <a:defRPr sz="1200" b="0" i="0" kern="1200">
                <a:solidFill>
                  <a:schemeClr val="bg1"/>
                </a:solidFill>
                <a:latin typeface="Calibri" panose="020F0502020204030204" pitchFamily="34" charset="0"/>
                <a:ea typeface="+mn-ea"/>
                <a:cs typeface="Calibri" panose="020F0502020204030204" pitchFamily="34" charset="0"/>
              </a:defRPr>
            </a:lvl4pPr>
            <a:lvl5pPr marL="223864" indent="-223864" algn="l" defTabSz="498884" rtl="0" eaLnBrk="1" latinLnBrk="0" hangingPunct="1">
              <a:lnSpc>
                <a:spcPct val="100000"/>
              </a:lnSpc>
              <a:spcBef>
                <a:spcPts val="0"/>
              </a:spcBef>
              <a:spcAft>
                <a:spcPts val="300"/>
              </a:spcAft>
              <a:buFont typeface="Arial" panose="020B0604020202020204" pitchFamily="34" charset="0"/>
              <a:buChar char="•"/>
              <a:defRPr sz="1200" b="0" i="0" kern="1200">
                <a:solidFill>
                  <a:schemeClr val="bg1"/>
                </a:solidFill>
                <a:latin typeface="Calibri" panose="020F0502020204030204" pitchFamily="34" charset="0"/>
                <a:ea typeface="+mn-ea"/>
                <a:cs typeface="Calibri" panose="020F0502020204030204" pitchFamily="34" charset="0"/>
              </a:defRPr>
            </a:lvl5pPr>
            <a:lvl6pPr marL="447725" indent="-223864" algn="l" defTabSz="498884"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bg1"/>
                </a:solidFill>
                <a:latin typeface="Calibri" panose="020F0502020204030204" pitchFamily="34" charset="0"/>
                <a:ea typeface="+mn-ea"/>
                <a:cs typeface="+mn-cs"/>
              </a:defRPr>
            </a:lvl6pPr>
            <a:lvl7pPr marL="3242601" indent="-249469" algn="l" defTabSz="498884" rtl="0" eaLnBrk="1" latinLnBrk="0" hangingPunct="1">
              <a:spcBef>
                <a:spcPct val="20000"/>
              </a:spcBef>
              <a:buFont typeface="Arial"/>
              <a:buChar char="•"/>
              <a:defRPr sz="2200" kern="1200">
                <a:solidFill>
                  <a:schemeClr val="tx1"/>
                </a:solidFill>
                <a:latin typeface="+mn-lt"/>
                <a:ea typeface="+mn-ea"/>
                <a:cs typeface="+mn-cs"/>
              </a:defRPr>
            </a:lvl7pPr>
            <a:lvl8pPr marL="3741456" indent="-249469" algn="l" defTabSz="498884" rtl="0" eaLnBrk="1" latinLnBrk="0" hangingPunct="1">
              <a:spcBef>
                <a:spcPct val="20000"/>
              </a:spcBef>
              <a:buFont typeface="Arial"/>
              <a:buChar char="•"/>
              <a:defRPr sz="2200" kern="1200">
                <a:solidFill>
                  <a:schemeClr val="tx1"/>
                </a:solidFill>
                <a:latin typeface="+mn-lt"/>
                <a:ea typeface="+mn-ea"/>
                <a:cs typeface="+mn-cs"/>
              </a:defRPr>
            </a:lvl8pPr>
            <a:lvl9pPr marL="4240314" indent="-249469" algn="l" defTabSz="498884"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Wingdings" panose="05000000000000000000" pitchFamily="2" charset="2"/>
              <a:buNone/>
            </a:pPr>
            <a:r>
              <a:rPr lang="en-US" kern="0">
                <a:solidFill>
                  <a:srgbClr val="FFFFFF"/>
                </a:solidFill>
                <a:cs typeface="Arial" pitchFamily="34" charset="0"/>
              </a:rPr>
              <a:t>56.9% of Oregon school district GO bond issues from May 2010 to November 2019 have been approved.</a:t>
            </a:r>
            <a:r>
              <a:rPr lang="en-US" kern="0">
                <a:solidFill>
                  <a:srgbClr val="FF0000"/>
                </a:solidFill>
                <a:cs typeface="Arial" pitchFamily="34" charset="0"/>
              </a:rPr>
              <a:t>  </a:t>
            </a:r>
            <a:endParaRPr lang="en-US" kern="0">
              <a:solidFill>
                <a:srgbClr val="FFFFFF"/>
              </a:solidFill>
              <a:cs typeface="Arial" pitchFamily="34" charset="0"/>
            </a:endParaRPr>
          </a:p>
          <a:p>
            <a:endParaRPr lang="en-US" dirty="0"/>
          </a:p>
        </p:txBody>
      </p:sp>
      <p:graphicFrame>
        <p:nvGraphicFramePr>
          <p:cNvPr id="5" name="Chart 4">
            <a:extLst>
              <a:ext uri="{FF2B5EF4-FFF2-40B4-BE49-F238E27FC236}">
                <a16:creationId xmlns:a16="http://schemas.microsoft.com/office/drawing/2014/main" id="{548FD4FF-99D3-4E23-9BC4-CC5418F60403}"/>
              </a:ext>
            </a:extLst>
          </p:cNvPr>
          <p:cNvGraphicFramePr>
            <a:graphicFrameLocks noGrp="1"/>
          </p:cNvGraphicFramePr>
          <p:nvPr>
            <p:extLst>
              <p:ext uri="{D42A27DB-BD31-4B8C-83A1-F6EECF244321}">
                <p14:modId xmlns:p14="http://schemas.microsoft.com/office/powerpoint/2010/main" val="2883575105"/>
              </p:ext>
            </p:extLst>
          </p:nvPr>
        </p:nvGraphicFramePr>
        <p:xfrm>
          <a:off x="805544" y="2265130"/>
          <a:ext cx="8559328" cy="4770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8504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a:xfrm>
            <a:off x="457201" y="637352"/>
            <a:ext cx="9144000" cy="404762"/>
          </a:xfrm>
        </p:spPr>
        <p:txBody>
          <a:bodyPr/>
          <a:lstStyle/>
          <a:p>
            <a:r>
              <a:rPr lang="en-US" dirty="0"/>
              <a:t>Improving your odds:  OSCIM program</a:t>
            </a:r>
          </a:p>
        </p:txBody>
      </p:sp>
      <p:sp>
        <p:nvSpPr>
          <p:cNvPr id="5" name="Text Placeholder 4"/>
          <p:cNvSpPr>
            <a:spLocks noGrp="1"/>
          </p:cNvSpPr>
          <p:nvPr>
            <p:ph type="body" sz="quarter" idx="22"/>
          </p:nvPr>
        </p:nvSpPr>
        <p:spPr>
          <a:xfrm>
            <a:off x="457201" y="1350621"/>
            <a:ext cx="8926829" cy="5545122"/>
          </a:xfrm>
        </p:spPr>
        <p:txBody>
          <a:bodyPr/>
          <a:lstStyle/>
          <a:p>
            <a:pPr algn="just">
              <a:spcAft>
                <a:spcPts val="1000"/>
              </a:spcAft>
            </a:pPr>
            <a:r>
              <a:rPr lang="en-US" sz="2400" dirty="0"/>
              <a:t>Program provides State matching funds for SD GO Bonds. </a:t>
            </a:r>
          </a:p>
          <a:p>
            <a:pPr algn="just">
              <a:spcAft>
                <a:spcPts val="1000"/>
              </a:spcAft>
            </a:pPr>
            <a:r>
              <a:rPr lang="en-US" sz="2400" dirty="0"/>
              <a:t>Originally approved in 2015; reauthorized for 2021-23 at $142.2m, or $35.6m per election.</a:t>
            </a:r>
          </a:p>
          <a:p>
            <a:pPr algn="just">
              <a:spcAft>
                <a:spcPts val="1000"/>
              </a:spcAft>
            </a:pPr>
            <a:r>
              <a:rPr lang="en-US" sz="2400" dirty="0"/>
              <a:t>Min grant = lesser of $4m or SD bond amount.  Max grant = $8m.  Formula based on property value per ADMw and poverty statistics sets exact amount. </a:t>
            </a:r>
          </a:p>
          <a:p>
            <a:pPr algn="just">
              <a:spcAft>
                <a:spcPts val="1000"/>
              </a:spcAft>
            </a:pPr>
            <a:r>
              <a:rPr lang="en-US" sz="2400" dirty="0"/>
              <a:t>60% of funds are allocated in rank order based on property value and poverty.  40% is allocated by lottery (‘First in Time</a:t>
            </a:r>
            <a:r>
              <a:rPr lang="en-US" sz="2400" dirty="0" smtClean="0"/>
              <a:t>’). </a:t>
            </a:r>
            <a:r>
              <a:rPr lang="en-US" sz="2400" dirty="0" smtClean="0">
                <a:solidFill>
                  <a:schemeClr val="bg2"/>
                </a:solidFill>
              </a:rPr>
              <a:t>Of 197 school districts in Oregon Black Butte is 192</a:t>
            </a:r>
            <a:r>
              <a:rPr lang="en-US" sz="2400" baseline="30000" dirty="0" smtClean="0">
                <a:solidFill>
                  <a:schemeClr val="bg2"/>
                </a:solidFill>
              </a:rPr>
              <a:t>nd</a:t>
            </a:r>
            <a:r>
              <a:rPr lang="en-US" sz="2400" dirty="0" smtClean="0">
                <a:solidFill>
                  <a:schemeClr val="bg2"/>
                </a:solidFill>
              </a:rPr>
              <a:t> on the priority list.</a:t>
            </a:r>
            <a:endParaRPr lang="en-US" sz="2400" dirty="0"/>
          </a:p>
          <a:p>
            <a:pPr algn="just">
              <a:spcAft>
                <a:spcPts val="1000"/>
              </a:spcAft>
            </a:pPr>
            <a:r>
              <a:rPr lang="en-US" sz="2400" dirty="0"/>
              <a:t>Applications are typically due 9 months prior to election.  </a:t>
            </a:r>
          </a:p>
          <a:p>
            <a:pPr algn="just">
              <a:spcAft>
                <a:spcPts val="1000"/>
              </a:spcAft>
            </a:pPr>
            <a:r>
              <a:rPr lang="en-US" sz="2400" dirty="0"/>
              <a:t>Can only apply for elections in November and May.</a:t>
            </a:r>
          </a:p>
          <a:p>
            <a:pPr algn="just">
              <a:spcAft>
                <a:spcPts val="1000"/>
              </a:spcAft>
            </a:pPr>
            <a:r>
              <a:rPr lang="en-US" sz="2400" dirty="0"/>
              <a:t>ODE also requires facility assessment and plan to be submitted 2 weeks prior to application due date.  TAP grants available.</a:t>
            </a:r>
          </a:p>
          <a:p>
            <a:pPr marL="0" indent="0" algn="just">
              <a:spcAft>
                <a:spcPts val="1000"/>
              </a:spcAft>
              <a:buNone/>
            </a:pPr>
            <a:endParaRPr lang="en-US" sz="2400" dirty="0">
              <a:solidFill>
                <a:srgbClr val="FFC000"/>
              </a:solidFill>
            </a:endParaRPr>
          </a:p>
        </p:txBody>
      </p:sp>
    </p:spTree>
    <p:extLst>
      <p:ext uri="{BB962C8B-B14F-4D97-AF65-F5344CB8AC3E}">
        <p14:creationId xmlns:p14="http://schemas.microsoft.com/office/powerpoint/2010/main" val="2975519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lstStyle/>
          <a:p>
            <a:r>
              <a:rPr lang="en-US" dirty="0"/>
              <a:t>OSCIM/Facility Plan Schedule</a:t>
            </a:r>
          </a:p>
        </p:txBody>
      </p:sp>
      <p:sp>
        <p:nvSpPr>
          <p:cNvPr id="2" name="Text Placeholder 1"/>
          <p:cNvSpPr>
            <a:spLocks noGrp="1"/>
          </p:cNvSpPr>
          <p:nvPr>
            <p:ph type="body" sz="quarter" idx="22"/>
          </p:nvPr>
        </p:nvSpPr>
        <p:spPr/>
        <p:txBody>
          <a:bodyPr/>
          <a:lstStyle/>
          <a:p>
            <a:r>
              <a:rPr lang="en-US" dirty="0"/>
              <a:t>OSCIM Match at 4 elections.</a:t>
            </a:r>
          </a:p>
          <a:p>
            <a:endParaRPr lang="en-US" dirty="0"/>
          </a:p>
          <a:p>
            <a:endParaRPr lang="en-US" dirty="0"/>
          </a:p>
          <a:p>
            <a:endParaRPr lang="en-US" dirty="0"/>
          </a:p>
          <a:p>
            <a:endParaRPr lang="en-US" dirty="0"/>
          </a:p>
          <a:p>
            <a:r>
              <a:rPr lang="en-US" dirty="0"/>
              <a:t>Final May election amounts will be adjusted with any funds remaining from preceding November election.  </a:t>
            </a:r>
          </a:p>
          <a:p>
            <a:r>
              <a:rPr lang="en-US" dirty="0"/>
              <a:t>District cannot apply for 2nd election until after 1st election occurs (e.g. District applying in July for November cannot apply again in December for May election). </a:t>
            </a:r>
          </a:p>
        </p:txBody>
      </p:sp>
      <p:graphicFrame>
        <p:nvGraphicFramePr>
          <p:cNvPr id="7" name="Table 6"/>
          <p:cNvGraphicFramePr>
            <a:graphicFrameLocks noGrp="1"/>
          </p:cNvGraphicFramePr>
          <p:nvPr/>
        </p:nvGraphicFramePr>
        <p:xfrm>
          <a:off x="759764" y="2198618"/>
          <a:ext cx="8366178" cy="1188720"/>
        </p:xfrm>
        <a:graphic>
          <a:graphicData uri="http://schemas.openxmlformats.org/drawingml/2006/table">
            <a:tbl>
              <a:tblPr firstRow="1" bandRow="1">
                <a:tableStyleId>{5C22544A-7EE6-4342-B048-85BDC9FD1C3A}</a:tableStyleId>
              </a:tblPr>
              <a:tblGrid>
                <a:gridCol w="4263898">
                  <a:extLst>
                    <a:ext uri="{9D8B030D-6E8A-4147-A177-3AD203B41FA5}">
                      <a16:colId xmlns:a16="http://schemas.microsoft.com/office/drawing/2014/main" val="2736028136"/>
                    </a:ext>
                  </a:extLst>
                </a:gridCol>
                <a:gridCol w="2051140">
                  <a:extLst>
                    <a:ext uri="{9D8B030D-6E8A-4147-A177-3AD203B41FA5}">
                      <a16:colId xmlns:a16="http://schemas.microsoft.com/office/drawing/2014/main" val="2164422875"/>
                    </a:ext>
                  </a:extLst>
                </a:gridCol>
                <a:gridCol w="2051140">
                  <a:extLst>
                    <a:ext uri="{9D8B030D-6E8A-4147-A177-3AD203B41FA5}">
                      <a16:colId xmlns:a16="http://schemas.microsoft.com/office/drawing/2014/main" val="3365414901"/>
                    </a:ext>
                  </a:extLst>
                </a:gridCol>
              </a:tblGrid>
              <a:tr h="370840">
                <a:tc>
                  <a:txBody>
                    <a:bodyPr/>
                    <a:lstStyle/>
                    <a:p>
                      <a:r>
                        <a:rPr lang="en-US" b="1" dirty="0">
                          <a:latin typeface="Calibri" panose="020F0502020204030204" pitchFamily="34" charset="0"/>
                          <a:cs typeface="Calibri" panose="020F0502020204030204" pitchFamily="34" charset="0"/>
                        </a:rPr>
                        <a:t>Election Date</a:t>
                      </a:r>
                    </a:p>
                  </a:txBody>
                  <a:tcPr>
                    <a:solidFill>
                      <a:srgbClr val="0091FE"/>
                    </a:solidFill>
                  </a:tcPr>
                </a:tc>
                <a:tc>
                  <a:txBody>
                    <a:bodyPr/>
                    <a:lstStyle/>
                    <a:p>
                      <a:r>
                        <a:rPr lang="en-US" b="1" dirty="0">
                          <a:latin typeface="Calibri" panose="020F0502020204030204" pitchFamily="34" charset="0"/>
                          <a:cs typeface="Calibri" panose="020F0502020204030204" pitchFamily="34" charset="0"/>
                        </a:rPr>
                        <a:t>Facility Plan Due</a:t>
                      </a:r>
                    </a:p>
                  </a:txBody>
                  <a:tcPr>
                    <a:solidFill>
                      <a:srgbClr val="0091FE"/>
                    </a:solidFill>
                  </a:tcPr>
                </a:tc>
                <a:tc>
                  <a:txBody>
                    <a:bodyPr/>
                    <a:lstStyle/>
                    <a:p>
                      <a:r>
                        <a:rPr lang="en-US" b="1" dirty="0">
                          <a:latin typeface="Calibri" panose="020F0502020204030204" pitchFamily="34" charset="0"/>
                          <a:cs typeface="Calibri" panose="020F0502020204030204" pitchFamily="34" charset="0"/>
                        </a:rPr>
                        <a:t>Application</a:t>
                      </a:r>
                      <a:r>
                        <a:rPr lang="en-US" b="1" baseline="0" dirty="0">
                          <a:latin typeface="Calibri" panose="020F0502020204030204" pitchFamily="34" charset="0"/>
                          <a:cs typeface="Calibri" panose="020F0502020204030204" pitchFamily="34" charset="0"/>
                        </a:rPr>
                        <a:t> Due</a:t>
                      </a:r>
                      <a:endParaRPr lang="en-US" b="1" dirty="0">
                        <a:latin typeface="Calibri" panose="020F0502020204030204" pitchFamily="34" charset="0"/>
                        <a:cs typeface="Calibri" panose="020F0502020204030204" pitchFamily="34" charset="0"/>
                      </a:endParaRPr>
                    </a:p>
                  </a:txBody>
                  <a:tcPr>
                    <a:solidFill>
                      <a:srgbClr val="0091FE"/>
                    </a:solidFill>
                  </a:tcPr>
                </a:tc>
                <a:extLst>
                  <a:ext uri="{0D108BD9-81ED-4DB2-BD59-A6C34878D82A}">
                    <a16:rowId xmlns:a16="http://schemas.microsoft.com/office/drawing/2014/main" val="180981732"/>
                  </a:ext>
                </a:extLst>
              </a:tr>
              <a:tr h="370840">
                <a:tc>
                  <a:txBody>
                    <a:bodyPr/>
                    <a:lstStyle/>
                    <a:p>
                      <a:r>
                        <a:rPr lang="en-US" b="1" dirty="0">
                          <a:latin typeface="Calibri" panose="020F0502020204030204" pitchFamily="34" charset="0"/>
                          <a:cs typeface="Calibri" panose="020F0502020204030204" pitchFamily="34" charset="0"/>
                        </a:rPr>
                        <a:t>May</a:t>
                      </a:r>
                      <a:r>
                        <a:rPr lang="en-US" b="1" baseline="0" dirty="0">
                          <a:latin typeface="Calibri" panose="020F0502020204030204" pitchFamily="34" charset="0"/>
                          <a:cs typeface="Calibri" panose="020F0502020204030204" pitchFamily="34" charset="0"/>
                        </a:rPr>
                        <a:t> elections</a:t>
                      </a:r>
                      <a:endParaRPr lang="en-US" b="1" dirty="0">
                        <a:latin typeface="Calibri" panose="020F0502020204030204" pitchFamily="34" charset="0"/>
                        <a:cs typeface="Calibri" panose="020F0502020204030204" pitchFamily="34" charset="0"/>
                      </a:endParaRPr>
                    </a:p>
                  </a:txBody>
                  <a:tcPr/>
                </a:tc>
                <a:tc>
                  <a:txBody>
                    <a:bodyPr/>
                    <a:lstStyle/>
                    <a:p>
                      <a:r>
                        <a:rPr lang="en-US" b="1" dirty="0">
                          <a:latin typeface="Calibri" panose="020F0502020204030204" pitchFamily="34" charset="0"/>
                          <a:cs typeface="Calibri" panose="020F0502020204030204" pitchFamily="34" charset="0"/>
                        </a:rPr>
                        <a:t>December 1</a:t>
                      </a:r>
                    </a:p>
                  </a:txBody>
                  <a:tcPr/>
                </a:tc>
                <a:tc>
                  <a:txBody>
                    <a:bodyPr/>
                    <a:lstStyle/>
                    <a:p>
                      <a:r>
                        <a:rPr lang="en-US" b="1" dirty="0">
                          <a:latin typeface="Calibri" panose="020F0502020204030204" pitchFamily="34" charset="0"/>
                          <a:cs typeface="Calibri" panose="020F0502020204030204" pitchFamily="34" charset="0"/>
                        </a:rPr>
                        <a:t>December 15</a:t>
                      </a:r>
                    </a:p>
                  </a:txBody>
                  <a:tcPr/>
                </a:tc>
                <a:extLst>
                  <a:ext uri="{0D108BD9-81ED-4DB2-BD59-A6C34878D82A}">
                    <a16:rowId xmlns:a16="http://schemas.microsoft.com/office/drawing/2014/main" val="3538075211"/>
                  </a:ext>
                </a:extLst>
              </a:tr>
              <a:tr h="370840">
                <a:tc>
                  <a:txBody>
                    <a:bodyPr/>
                    <a:lstStyle/>
                    <a:p>
                      <a:r>
                        <a:rPr lang="en-US" b="1" dirty="0">
                          <a:latin typeface="Calibri" panose="020F0502020204030204" pitchFamily="34" charset="0"/>
                          <a:cs typeface="Calibri" panose="020F0502020204030204" pitchFamily="34" charset="0"/>
                        </a:rPr>
                        <a:t>November elections</a:t>
                      </a:r>
                    </a:p>
                  </a:txBody>
                  <a:tcPr/>
                </a:tc>
                <a:tc>
                  <a:txBody>
                    <a:bodyPr/>
                    <a:lstStyle/>
                    <a:p>
                      <a:r>
                        <a:rPr lang="en-US" b="1" dirty="0">
                          <a:latin typeface="Calibri" panose="020F0502020204030204" pitchFamily="34" charset="0"/>
                          <a:cs typeface="Calibri" panose="020F0502020204030204" pitchFamily="34" charset="0"/>
                        </a:rPr>
                        <a:t>July 1</a:t>
                      </a:r>
                    </a:p>
                  </a:txBody>
                  <a:tcPr/>
                </a:tc>
                <a:tc>
                  <a:txBody>
                    <a:bodyPr/>
                    <a:lstStyle/>
                    <a:p>
                      <a:r>
                        <a:rPr lang="en-US" b="1" dirty="0">
                          <a:latin typeface="Calibri" panose="020F0502020204030204" pitchFamily="34" charset="0"/>
                          <a:cs typeface="Calibri" panose="020F0502020204030204" pitchFamily="34" charset="0"/>
                        </a:rPr>
                        <a:t>July 15</a:t>
                      </a:r>
                    </a:p>
                  </a:txBody>
                  <a:tcPr/>
                </a:tc>
                <a:extLst>
                  <a:ext uri="{0D108BD9-81ED-4DB2-BD59-A6C34878D82A}">
                    <a16:rowId xmlns:a16="http://schemas.microsoft.com/office/drawing/2014/main" val="674892639"/>
                  </a:ext>
                </a:extLst>
              </a:tr>
            </a:tbl>
          </a:graphicData>
        </a:graphic>
      </p:graphicFrame>
    </p:spTree>
    <p:extLst>
      <p:ext uri="{BB962C8B-B14F-4D97-AF65-F5344CB8AC3E}">
        <p14:creationId xmlns:p14="http://schemas.microsoft.com/office/powerpoint/2010/main" val="3590207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a:xfrm>
            <a:off x="548640" y="683072"/>
            <a:ext cx="8961120" cy="404762"/>
          </a:xfrm>
        </p:spPr>
        <p:txBody>
          <a:bodyPr/>
          <a:lstStyle/>
          <a:p>
            <a:r>
              <a:rPr lang="en-US" dirty="0"/>
              <a:t>OSCIM Program History</a:t>
            </a:r>
          </a:p>
        </p:txBody>
      </p:sp>
      <p:sp>
        <p:nvSpPr>
          <p:cNvPr id="7" name="Rectangle 6"/>
          <p:cNvSpPr/>
          <p:nvPr/>
        </p:nvSpPr>
        <p:spPr>
          <a:xfrm>
            <a:off x="548640" y="3742085"/>
            <a:ext cx="8961120" cy="369332"/>
          </a:xfrm>
          <a:prstGeom prst="rect">
            <a:avLst/>
          </a:prstGeom>
        </p:spPr>
        <p:txBody>
          <a:bodyPr wrap="square">
            <a:spAutoFit/>
          </a:bodyPr>
          <a:lstStyle/>
          <a:p>
            <a:pPr algn="just">
              <a:spcAft>
                <a:spcPts val="1800"/>
              </a:spcAft>
              <a:buClr>
                <a:schemeClr val="accent1"/>
              </a:buClr>
            </a:pPr>
            <a:r>
              <a:rPr lang="en-US" sz="1800" b="1" dirty="0">
                <a:solidFill>
                  <a:schemeClr val="bg1"/>
                </a:solidFill>
                <a:latin typeface="Calibri" panose="020F0502020204030204" pitchFamily="34" charset="0"/>
              </a:rPr>
              <a:t>* Denotes approval rate for districts awarded grants prior to the election</a:t>
            </a:r>
          </a:p>
        </p:txBody>
      </p:sp>
      <p:graphicFrame>
        <p:nvGraphicFramePr>
          <p:cNvPr id="6" name="Content Placeholder 3"/>
          <p:cNvGraphicFramePr>
            <a:graphicFrameLocks/>
          </p:cNvGraphicFramePr>
          <p:nvPr/>
        </p:nvGraphicFramePr>
        <p:xfrm>
          <a:off x="467357" y="1995111"/>
          <a:ext cx="9042399" cy="1660522"/>
        </p:xfrm>
        <a:graphic>
          <a:graphicData uri="http://schemas.openxmlformats.org/drawingml/2006/table">
            <a:tbl>
              <a:tblPr firstRow="1" firstCol="1">
                <a:tableStyleId>{5C22544A-7EE6-4342-B048-85BDC9FD1C3A}</a:tableStyleId>
              </a:tblPr>
              <a:tblGrid>
                <a:gridCol w="1023699">
                  <a:extLst>
                    <a:ext uri="{9D8B030D-6E8A-4147-A177-3AD203B41FA5}">
                      <a16:colId xmlns:a16="http://schemas.microsoft.com/office/drawing/2014/main" val="20000"/>
                    </a:ext>
                  </a:extLst>
                </a:gridCol>
                <a:gridCol w="668225">
                  <a:extLst>
                    <a:ext uri="{9D8B030D-6E8A-4147-A177-3AD203B41FA5}">
                      <a16:colId xmlns:a16="http://schemas.microsoft.com/office/drawing/2014/main" val="20001"/>
                    </a:ext>
                  </a:extLst>
                </a:gridCol>
                <a:gridCol w="668225">
                  <a:extLst>
                    <a:ext uri="{9D8B030D-6E8A-4147-A177-3AD203B41FA5}">
                      <a16:colId xmlns:a16="http://schemas.microsoft.com/office/drawing/2014/main" val="20002"/>
                    </a:ext>
                  </a:extLst>
                </a:gridCol>
                <a:gridCol w="668225">
                  <a:extLst>
                    <a:ext uri="{9D8B030D-6E8A-4147-A177-3AD203B41FA5}">
                      <a16:colId xmlns:a16="http://schemas.microsoft.com/office/drawing/2014/main" val="20003"/>
                    </a:ext>
                  </a:extLst>
                </a:gridCol>
                <a:gridCol w="668225">
                  <a:extLst>
                    <a:ext uri="{9D8B030D-6E8A-4147-A177-3AD203B41FA5}">
                      <a16:colId xmlns:a16="http://schemas.microsoft.com/office/drawing/2014/main" val="20004"/>
                    </a:ext>
                  </a:extLst>
                </a:gridCol>
                <a:gridCol w="668225">
                  <a:extLst>
                    <a:ext uri="{9D8B030D-6E8A-4147-A177-3AD203B41FA5}">
                      <a16:colId xmlns:a16="http://schemas.microsoft.com/office/drawing/2014/main" val="20005"/>
                    </a:ext>
                  </a:extLst>
                </a:gridCol>
                <a:gridCol w="668225">
                  <a:extLst>
                    <a:ext uri="{9D8B030D-6E8A-4147-A177-3AD203B41FA5}">
                      <a16:colId xmlns:a16="http://schemas.microsoft.com/office/drawing/2014/main" val="3742022103"/>
                    </a:ext>
                  </a:extLst>
                </a:gridCol>
                <a:gridCol w="668225">
                  <a:extLst>
                    <a:ext uri="{9D8B030D-6E8A-4147-A177-3AD203B41FA5}">
                      <a16:colId xmlns:a16="http://schemas.microsoft.com/office/drawing/2014/main" val="3269418222"/>
                    </a:ext>
                  </a:extLst>
                </a:gridCol>
                <a:gridCol w="668225">
                  <a:extLst>
                    <a:ext uri="{9D8B030D-6E8A-4147-A177-3AD203B41FA5}">
                      <a16:colId xmlns:a16="http://schemas.microsoft.com/office/drawing/2014/main" val="2503570241"/>
                    </a:ext>
                  </a:extLst>
                </a:gridCol>
                <a:gridCol w="668225">
                  <a:extLst>
                    <a:ext uri="{9D8B030D-6E8A-4147-A177-3AD203B41FA5}">
                      <a16:colId xmlns:a16="http://schemas.microsoft.com/office/drawing/2014/main" val="3666159558"/>
                    </a:ext>
                  </a:extLst>
                </a:gridCol>
                <a:gridCol w="668225">
                  <a:extLst>
                    <a:ext uri="{9D8B030D-6E8A-4147-A177-3AD203B41FA5}">
                      <a16:colId xmlns:a16="http://schemas.microsoft.com/office/drawing/2014/main" val="4067926353"/>
                    </a:ext>
                  </a:extLst>
                </a:gridCol>
                <a:gridCol w="668225">
                  <a:extLst>
                    <a:ext uri="{9D8B030D-6E8A-4147-A177-3AD203B41FA5}">
                      <a16:colId xmlns:a16="http://schemas.microsoft.com/office/drawing/2014/main" val="2908960891"/>
                    </a:ext>
                  </a:extLst>
                </a:gridCol>
                <a:gridCol w="668225">
                  <a:extLst>
                    <a:ext uri="{9D8B030D-6E8A-4147-A177-3AD203B41FA5}">
                      <a16:colId xmlns:a16="http://schemas.microsoft.com/office/drawing/2014/main" val="2569179691"/>
                    </a:ext>
                  </a:extLst>
                </a:gridCol>
              </a:tblGrid>
              <a:tr h="0">
                <a:tc>
                  <a:txBody>
                    <a:bodyPr/>
                    <a:lstStyle/>
                    <a:p>
                      <a:pPr algn="l" fontAlgn="b"/>
                      <a:r>
                        <a:rPr lang="en-US" sz="1400" u="none" strike="noStrike" dirty="0">
                          <a:effectLst/>
                          <a:latin typeface="Calibri" panose="020F0502020204030204" pitchFamily="34" charset="0"/>
                        </a:rPr>
                        <a:t>Election:</a:t>
                      </a:r>
                      <a:endParaRPr lang="en-US" sz="1400" b="1" i="0" u="none" strike="noStrike" dirty="0">
                        <a:solidFill>
                          <a:schemeClr val="tx1"/>
                        </a:solidFill>
                        <a:effectLst/>
                        <a:latin typeface="Calibri" panose="020F0502020204030204" pitchFamily="34" charset="0"/>
                      </a:endParaRPr>
                    </a:p>
                  </a:txBody>
                  <a:tcPr marL="5108" marR="5108" marT="5108" marB="0" anchor="b">
                    <a:solidFill>
                      <a:srgbClr val="339F48"/>
                    </a:solidFill>
                  </a:tcPr>
                </a:tc>
                <a:tc>
                  <a:txBody>
                    <a:bodyPr/>
                    <a:lstStyle/>
                    <a:p>
                      <a:pPr algn="ctr" fontAlgn="b"/>
                      <a:r>
                        <a:rPr lang="en-US" sz="1400" u="none" strike="noStrike" dirty="0">
                          <a:effectLst/>
                          <a:latin typeface="Calibri" panose="020F0502020204030204" pitchFamily="34" charset="0"/>
                        </a:rPr>
                        <a:t>May 2016</a:t>
                      </a:r>
                      <a:endParaRPr lang="en-US" sz="1400" b="1" i="0" u="none" strike="noStrike" dirty="0">
                        <a:solidFill>
                          <a:schemeClr val="tx1"/>
                        </a:solidFill>
                        <a:effectLst/>
                        <a:latin typeface="Calibri" panose="020F0502020204030204" pitchFamily="34" charset="0"/>
                      </a:endParaRPr>
                    </a:p>
                  </a:txBody>
                  <a:tcPr marL="5108" marR="5108" marT="5108" marB="0" anchor="b">
                    <a:solidFill>
                      <a:srgbClr val="339F48"/>
                    </a:solidFill>
                  </a:tcPr>
                </a:tc>
                <a:tc>
                  <a:txBody>
                    <a:bodyPr/>
                    <a:lstStyle/>
                    <a:p>
                      <a:pPr algn="ctr" fontAlgn="b"/>
                      <a:r>
                        <a:rPr lang="en-US" sz="1400" u="none" strike="noStrike" dirty="0">
                          <a:effectLst/>
                          <a:latin typeface="Calibri" panose="020F0502020204030204" pitchFamily="34" charset="0"/>
                        </a:rPr>
                        <a:t>Nov. 2016</a:t>
                      </a:r>
                      <a:endParaRPr lang="en-US" sz="1400" b="1" i="0" u="none" strike="noStrike" dirty="0">
                        <a:solidFill>
                          <a:schemeClr val="tx1"/>
                        </a:solidFill>
                        <a:effectLst/>
                        <a:latin typeface="Calibri" panose="020F0502020204030204" pitchFamily="34" charset="0"/>
                      </a:endParaRPr>
                    </a:p>
                  </a:txBody>
                  <a:tcPr marL="5108" marR="5108" marT="5108" marB="0" anchor="b">
                    <a:solidFill>
                      <a:srgbClr val="339F48"/>
                    </a:solidFill>
                  </a:tcPr>
                </a:tc>
                <a:tc>
                  <a:txBody>
                    <a:bodyPr/>
                    <a:lstStyle/>
                    <a:p>
                      <a:pPr algn="ctr" fontAlgn="b"/>
                      <a:r>
                        <a:rPr lang="en-US" sz="1400" u="none" strike="noStrike" dirty="0">
                          <a:effectLst/>
                          <a:latin typeface="Calibri" panose="020F0502020204030204" pitchFamily="34" charset="0"/>
                        </a:rPr>
                        <a:t>May 2017</a:t>
                      </a:r>
                      <a:endParaRPr lang="en-US" sz="1400" b="1" i="0" u="none" strike="noStrike" dirty="0">
                        <a:solidFill>
                          <a:schemeClr val="tx1"/>
                        </a:solidFill>
                        <a:effectLst/>
                        <a:latin typeface="Calibri" panose="020F0502020204030204" pitchFamily="34" charset="0"/>
                      </a:endParaRPr>
                    </a:p>
                  </a:txBody>
                  <a:tcPr marL="5108" marR="5108" marT="5108" marB="0" anchor="b">
                    <a:solidFill>
                      <a:srgbClr val="339F48"/>
                    </a:solidFill>
                  </a:tcPr>
                </a:tc>
                <a:tc>
                  <a:txBody>
                    <a:bodyPr/>
                    <a:lstStyle/>
                    <a:p>
                      <a:pPr algn="ctr" fontAlgn="b"/>
                      <a:r>
                        <a:rPr lang="en-US" sz="1400" u="none" strike="noStrike" dirty="0">
                          <a:effectLst/>
                          <a:latin typeface="Calibri" panose="020F0502020204030204" pitchFamily="34" charset="0"/>
                        </a:rPr>
                        <a:t>Nov. 2017</a:t>
                      </a:r>
                      <a:endParaRPr lang="en-US" sz="1400" b="1" i="0" u="none" strike="noStrike" dirty="0">
                        <a:solidFill>
                          <a:schemeClr val="tx1"/>
                        </a:solidFill>
                        <a:effectLst/>
                        <a:latin typeface="Calibri" panose="020F0502020204030204" pitchFamily="34" charset="0"/>
                      </a:endParaRPr>
                    </a:p>
                  </a:txBody>
                  <a:tcPr marL="5108" marR="5108" marT="5108" marB="0" anchor="b">
                    <a:solidFill>
                      <a:srgbClr val="339F48"/>
                    </a:solidFill>
                  </a:tcPr>
                </a:tc>
                <a:tc>
                  <a:txBody>
                    <a:bodyPr/>
                    <a:lstStyle/>
                    <a:p>
                      <a:pPr algn="ctr" fontAlgn="b"/>
                      <a:r>
                        <a:rPr lang="en-US" sz="1400" u="none" strike="noStrike" dirty="0">
                          <a:effectLst/>
                          <a:latin typeface="Calibri" panose="020F0502020204030204" pitchFamily="34" charset="0"/>
                        </a:rPr>
                        <a:t>May</a:t>
                      </a:r>
                    </a:p>
                    <a:p>
                      <a:pPr algn="ctr" fontAlgn="b"/>
                      <a:r>
                        <a:rPr lang="en-US" sz="1400" u="none" strike="noStrike" dirty="0">
                          <a:effectLst/>
                          <a:latin typeface="Calibri" panose="020F0502020204030204" pitchFamily="34" charset="0"/>
                        </a:rPr>
                        <a:t>2018</a:t>
                      </a:r>
                      <a:endParaRPr lang="en-US" sz="1400" b="1" i="0" u="none" strike="noStrike" dirty="0">
                        <a:solidFill>
                          <a:schemeClr val="tx1"/>
                        </a:solidFill>
                        <a:effectLst/>
                        <a:latin typeface="Calibri" panose="020F0502020204030204" pitchFamily="34" charset="0"/>
                      </a:endParaRPr>
                    </a:p>
                  </a:txBody>
                  <a:tcPr marL="5108" marR="5108" marT="5108" marB="0" anchor="b">
                    <a:solidFill>
                      <a:srgbClr val="339F48"/>
                    </a:solidFill>
                  </a:tcPr>
                </a:tc>
                <a:tc>
                  <a:txBody>
                    <a:bodyPr/>
                    <a:lstStyle/>
                    <a:p>
                      <a:pPr algn="ctr" fontAlgn="b"/>
                      <a:r>
                        <a:rPr lang="en-US" sz="1400" b="1" i="0" u="none" strike="noStrike" dirty="0">
                          <a:solidFill>
                            <a:schemeClr val="bg1"/>
                          </a:solidFill>
                          <a:effectLst/>
                          <a:latin typeface="Calibri" panose="020F0502020204030204" pitchFamily="34" charset="0"/>
                        </a:rPr>
                        <a:t>Nov.</a:t>
                      </a:r>
                    </a:p>
                    <a:p>
                      <a:pPr algn="ctr" fontAlgn="b"/>
                      <a:r>
                        <a:rPr lang="en-US" sz="1400" b="1" i="0" u="none" strike="noStrike" dirty="0">
                          <a:solidFill>
                            <a:schemeClr val="bg1"/>
                          </a:solidFill>
                          <a:effectLst/>
                          <a:latin typeface="Calibri" panose="020F0502020204030204" pitchFamily="34" charset="0"/>
                        </a:rPr>
                        <a:t>2018</a:t>
                      </a:r>
                    </a:p>
                  </a:txBody>
                  <a:tcPr marL="5108" marR="5108" marT="5108" marB="0" anchor="b">
                    <a:solidFill>
                      <a:srgbClr val="339F48"/>
                    </a:solidFill>
                  </a:tcPr>
                </a:tc>
                <a:tc>
                  <a:txBody>
                    <a:bodyPr/>
                    <a:lstStyle/>
                    <a:p>
                      <a:pPr algn="ctr" fontAlgn="b"/>
                      <a:r>
                        <a:rPr lang="en-US" sz="1400" b="1" i="0" u="none" strike="noStrike" dirty="0">
                          <a:solidFill>
                            <a:schemeClr val="bg1"/>
                          </a:solidFill>
                          <a:effectLst/>
                          <a:latin typeface="Calibri" panose="020F0502020204030204" pitchFamily="34" charset="0"/>
                        </a:rPr>
                        <a:t>May </a:t>
                      </a:r>
                    </a:p>
                    <a:p>
                      <a:pPr algn="ctr" fontAlgn="b"/>
                      <a:r>
                        <a:rPr lang="en-US" sz="1400" b="1" i="0" u="none" strike="noStrike" dirty="0">
                          <a:solidFill>
                            <a:schemeClr val="bg1"/>
                          </a:solidFill>
                          <a:effectLst/>
                          <a:latin typeface="Calibri" panose="020F0502020204030204" pitchFamily="34" charset="0"/>
                        </a:rPr>
                        <a:t>2019</a:t>
                      </a:r>
                    </a:p>
                  </a:txBody>
                  <a:tcPr marL="5108" marR="5108" marT="5108" marB="0" anchor="b">
                    <a:solidFill>
                      <a:srgbClr val="339F48"/>
                    </a:solidFill>
                  </a:tcPr>
                </a:tc>
                <a:tc>
                  <a:txBody>
                    <a:bodyPr/>
                    <a:lstStyle/>
                    <a:p>
                      <a:pPr algn="ctr" fontAlgn="b"/>
                      <a:r>
                        <a:rPr lang="en-US" sz="1400" b="1" i="0" u="none" strike="noStrike" dirty="0">
                          <a:solidFill>
                            <a:schemeClr val="bg1"/>
                          </a:solidFill>
                          <a:effectLst/>
                          <a:latin typeface="Calibri" panose="020F0502020204030204" pitchFamily="34" charset="0"/>
                        </a:rPr>
                        <a:t>Nov.</a:t>
                      </a:r>
                    </a:p>
                    <a:p>
                      <a:pPr algn="ctr" fontAlgn="b"/>
                      <a:r>
                        <a:rPr lang="en-US" sz="1400" b="1" i="0" u="none" strike="noStrike" dirty="0">
                          <a:solidFill>
                            <a:schemeClr val="bg1"/>
                          </a:solidFill>
                          <a:effectLst/>
                          <a:latin typeface="Calibri" panose="020F0502020204030204" pitchFamily="34" charset="0"/>
                        </a:rPr>
                        <a:t>2019</a:t>
                      </a:r>
                    </a:p>
                  </a:txBody>
                  <a:tcPr marL="5108" marR="5108" marT="5108" marB="0" anchor="b">
                    <a:solidFill>
                      <a:srgbClr val="339F48"/>
                    </a:solidFill>
                  </a:tcPr>
                </a:tc>
                <a:tc>
                  <a:txBody>
                    <a:bodyPr/>
                    <a:lstStyle/>
                    <a:p>
                      <a:pPr algn="ctr" fontAlgn="b"/>
                      <a:r>
                        <a:rPr lang="en-US" sz="1400" b="1" i="0" u="none" strike="noStrike" dirty="0">
                          <a:solidFill>
                            <a:schemeClr val="bg1"/>
                          </a:solidFill>
                          <a:effectLst/>
                          <a:latin typeface="Calibri" panose="020F0502020204030204" pitchFamily="34" charset="0"/>
                        </a:rPr>
                        <a:t>May 2020</a:t>
                      </a:r>
                    </a:p>
                  </a:txBody>
                  <a:tcPr marL="5108" marR="5108" marT="5108" marB="0" anchor="b">
                    <a:solidFill>
                      <a:srgbClr val="339F48"/>
                    </a:solidFill>
                  </a:tcPr>
                </a:tc>
                <a:tc>
                  <a:txBody>
                    <a:bodyPr/>
                    <a:lstStyle/>
                    <a:p>
                      <a:pPr algn="ctr" fontAlgn="b"/>
                      <a:r>
                        <a:rPr lang="en-US" sz="1400" b="1" i="0" u="none" strike="noStrike" dirty="0">
                          <a:solidFill>
                            <a:schemeClr val="bg1"/>
                          </a:solidFill>
                          <a:effectLst/>
                          <a:latin typeface="Calibri" panose="020F0502020204030204" pitchFamily="34" charset="0"/>
                        </a:rPr>
                        <a:t>Nov. 2020</a:t>
                      </a:r>
                    </a:p>
                  </a:txBody>
                  <a:tcPr marL="5108" marR="5108" marT="5108" marB="0" anchor="b">
                    <a:solidFill>
                      <a:srgbClr val="339F48"/>
                    </a:solidFill>
                  </a:tcPr>
                </a:tc>
                <a:tc>
                  <a:txBody>
                    <a:bodyPr/>
                    <a:lstStyle/>
                    <a:p>
                      <a:pPr algn="ctr" fontAlgn="b"/>
                      <a:r>
                        <a:rPr lang="en-US" sz="1400" b="1" i="0" u="none" strike="noStrike" dirty="0">
                          <a:solidFill>
                            <a:schemeClr val="bg1"/>
                          </a:solidFill>
                          <a:effectLst/>
                          <a:latin typeface="Calibri" panose="020F0502020204030204" pitchFamily="34" charset="0"/>
                        </a:rPr>
                        <a:t>May</a:t>
                      </a:r>
                    </a:p>
                    <a:p>
                      <a:pPr algn="ctr" fontAlgn="b"/>
                      <a:r>
                        <a:rPr lang="en-US" sz="1400" b="1" i="0" u="none" strike="noStrike" dirty="0">
                          <a:solidFill>
                            <a:schemeClr val="bg1"/>
                          </a:solidFill>
                          <a:effectLst/>
                          <a:latin typeface="Calibri" panose="020F0502020204030204" pitchFamily="34" charset="0"/>
                        </a:rPr>
                        <a:t>2021</a:t>
                      </a:r>
                    </a:p>
                  </a:txBody>
                  <a:tcPr marL="5108" marR="5108" marT="5108" marB="0" anchor="b">
                    <a:solidFill>
                      <a:srgbClr val="339F48"/>
                    </a:solidFill>
                  </a:tcPr>
                </a:tc>
                <a:tc>
                  <a:txBody>
                    <a:bodyPr/>
                    <a:lstStyle/>
                    <a:p>
                      <a:pPr algn="ctr" fontAlgn="b"/>
                      <a:r>
                        <a:rPr lang="en-US" sz="1400" b="1" i="0" u="none" strike="noStrike" dirty="0">
                          <a:solidFill>
                            <a:schemeClr val="bg1"/>
                          </a:solidFill>
                          <a:effectLst/>
                          <a:latin typeface="Calibri" panose="020F0502020204030204" pitchFamily="34" charset="0"/>
                        </a:rPr>
                        <a:t>Nov.</a:t>
                      </a:r>
                    </a:p>
                    <a:p>
                      <a:pPr algn="ctr" fontAlgn="b"/>
                      <a:r>
                        <a:rPr lang="en-US" sz="1400" b="1" i="0" u="none" strike="noStrike" dirty="0">
                          <a:solidFill>
                            <a:schemeClr val="bg1"/>
                          </a:solidFill>
                          <a:effectLst/>
                          <a:latin typeface="Calibri" panose="020F0502020204030204" pitchFamily="34" charset="0"/>
                        </a:rPr>
                        <a:t>2021</a:t>
                      </a:r>
                    </a:p>
                  </a:txBody>
                  <a:tcPr marL="5108" marR="5108" marT="5108" marB="0" anchor="b">
                    <a:solidFill>
                      <a:srgbClr val="339F48"/>
                    </a:solidFill>
                  </a:tcPr>
                </a:tc>
                <a:extLst>
                  <a:ext uri="{0D108BD9-81ED-4DB2-BD59-A6C34878D82A}">
                    <a16:rowId xmlns:a16="http://schemas.microsoft.com/office/drawing/2014/main" val="10000"/>
                  </a:ext>
                </a:extLst>
              </a:tr>
              <a:tr h="265622">
                <a:tc>
                  <a:txBody>
                    <a:bodyPr/>
                    <a:lstStyle/>
                    <a:p>
                      <a:pPr algn="l" fontAlgn="b"/>
                      <a:r>
                        <a:rPr lang="en-US" sz="1400" u="none" strike="noStrike" dirty="0">
                          <a:effectLst/>
                          <a:latin typeface="Calibri" panose="020F0502020204030204" pitchFamily="34" charset="0"/>
                        </a:rPr>
                        <a:t>Applicants</a:t>
                      </a:r>
                      <a:endParaRPr lang="en-US" sz="1400" b="1" i="0" u="none" strike="noStrike" dirty="0">
                        <a:solidFill>
                          <a:schemeClr val="tx1"/>
                        </a:solidFill>
                        <a:effectLst/>
                        <a:latin typeface="Calibri" panose="020F0502020204030204" pitchFamily="34" charset="0"/>
                      </a:endParaRPr>
                    </a:p>
                  </a:txBody>
                  <a:tcPr marL="5108" marR="5108" marT="5108" marB="0" anchor="b">
                    <a:solidFill>
                      <a:srgbClr val="339F48"/>
                    </a:solidFill>
                  </a:tcPr>
                </a:tc>
                <a:tc>
                  <a:txBody>
                    <a:bodyPr/>
                    <a:lstStyle/>
                    <a:p>
                      <a:pPr algn="ctr" fontAlgn="b"/>
                      <a:r>
                        <a:rPr lang="en-US" sz="1400" b="1" u="none" strike="noStrike" dirty="0">
                          <a:effectLst/>
                          <a:latin typeface="Calibri" panose="020F0502020204030204" pitchFamily="34" charset="0"/>
                        </a:rPr>
                        <a:t>29</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29</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24</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6</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10</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9</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10</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5</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5</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13</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10</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5</a:t>
                      </a:r>
                    </a:p>
                  </a:txBody>
                  <a:tcPr marL="5108" marR="5108" marT="5108" marB="0" anchor="b"/>
                </a:tc>
                <a:extLst>
                  <a:ext uri="{0D108BD9-81ED-4DB2-BD59-A6C34878D82A}">
                    <a16:rowId xmlns:a16="http://schemas.microsoft.com/office/drawing/2014/main" val="10001"/>
                  </a:ext>
                </a:extLst>
              </a:tr>
              <a:tr h="265622">
                <a:tc>
                  <a:txBody>
                    <a:bodyPr/>
                    <a:lstStyle/>
                    <a:p>
                      <a:pPr algn="l" fontAlgn="b"/>
                      <a:r>
                        <a:rPr lang="en-US" sz="1400" u="none" strike="noStrike" dirty="0">
                          <a:effectLst/>
                          <a:latin typeface="Calibri" panose="020F0502020204030204" pitchFamily="34" charset="0"/>
                        </a:rPr>
                        <a:t>Recipients</a:t>
                      </a:r>
                      <a:endParaRPr lang="en-US" sz="1400" b="1" i="0" u="none" strike="noStrike" dirty="0">
                        <a:solidFill>
                          <a:schemeClr val="tx1"/>
                        </a:solidFill>
                        <a:effectLst/>
                        <a:latin typeface="Calibri" panose="020F0502020204030204" pitchFamily="34" charset="0"/>
                      </a:endParaRPr>
                    </a:p>
                  </a:txBody>
                  <a:tcPr marL="5108" marR="5108" marT="5108" marB="0" anchor="b">
                    <a:solidFill>
                      <a:srgbClr val="339F48"/>
                    </a:solidFill>
                  </a:tcPr>
                </a:tc>
                <a:tc>
                  <a:txBody>
                    <a:bodyPr/>
                    <a:lstStyle/>
                    <a:p>
                      <a:pPr algn="ctr" fontAlgn="b"/>
                      <a:r>
                        <a:rPr lang="en-US" sz="1400" b="1" u="none" strike="noStrike" dirty="0">
                          <a:effectLst/>
                          <a:latin typeface="Calibri" panose="020F0502020204030204" pitchFamily="34" charset="0"/>
                        </a:rPr>
                        <a:t>16</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8</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6</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5</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6</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7</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4</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2</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10</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4</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3</a:t>
                      </a:r>
                    </a:p>
                  </a:txBody>
                  <a:tcPr marL="5108" marR="5108" marT="5108" marB="0" anchor="b"/>
                </a:tc>
                <a:extLst>
                  <a:ext uri="{0D108BD9-81ED-4DB2-BD59-A6C34878D82A}">
                    <a16:rowId xmlns:a16="http://schemas.microsoft.com/office/drawing/2014/main" val="10002"/>
                  </a:ext>
                </a:extLst>
              </a:tr>
              <a:tr h="265622">
                <a:tc>
                  <a:txBody>
                    <a:bodyPr/>
                    <a:lstStyle/>
                    <a:p>
                      <a:pPr algn="l" fontAlgn="b"/>
                      <a:r>
                        <a:rPr lang="en-US" sz="1400" u="none" strike="noStrike" dirty="0">
                          <a:effectLst/>
                          <a:latin typeface="Calibri" panose="020F0502020204030204" pitchFamily="34" charset="0"/>
                        </a:rPr>
                        <a:t>Amount Awarded</a:t>
                      </a:r>
                      <a:endParaRPr lang="en-US" sz="1400" b="1" i="0" u="none" strike="noStrike" dirty="0">
                        <a:solidFill>
                          <a:schemeClr val="tx1"/>
                        </a:solidFill>
                        <a:effectLst/>
                        <a:latin typeface="Calibri" panose="020F0502020204030204" pitchFamily="34" charset="0"/>
                      </a:endParaRPr>
                    </a:p>
                  </a:txBody>
                  <a:tcPr marL="5108" marR="5108" marT="5108" marB="0" anchor="b">
                    <a:solidFill>
                      <a:srgbClr val="339F48"/>
                    </a:solidFill>
                  </a:tcPr>
                </a:tc>
                <a:tc>
                  <a:txBody>
                    <a:bodyPr/>
                    <a:lstStyle/>
                    <a:p>
                      <a:pPr algn="ctr" fontAlgn="b"/>
                      <a:r>
                        <a:rPr lang="en-US" sz="1400" b="1" u="none" strike="noStrike" dirty="0">
                          <a:effectLst/>
                          <a:latin typeface="Calibri" panose="020F0502020204030204" pitchFamily="34" charset="0"/>
                        </a:rPr>
                        <a:t>$53 m</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$42 m</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$31 m</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$25 m</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$25 m</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$26.7 m</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$23m</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$27.7m</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$12.2m</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$15.9m</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$16m</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$12m</a:t>
                      </a:r>
                    </a:p>
                  </a:txBody>
                  <a:tcPr marL="5108" marR="5108" marT="5108" marB="0" anchor="b"/>
                </a:tc>
                <a:extLst>
                  <a:ext uri="{0D108BD9-81ED-4DB2-BD59-A6C34878D82A}">
                    <a16:rowId xmlns:a16="http://schemas.microsoft.com/office/drawing/2014/main" val="10003"/>
                  </a:ext>
                </a:extLst>
              </a:tr>
              <a:tr h="265622">
                <a:tc>
                  <a:txBody>
                    <a:bodyPr/>
                    <a:lstStyle/>
                    <a:p>
                      <a:pPr algn="l" fontAlgn="b"/>
                      <a:r>
                        <a:rPr lang="en-US" sz="1400" u="none" strike="noStrike" dirty="0">
                          <a:effectLst/>
                          <a:latin typeface="Calibri" panose="020F0502020204030204" pitchFamily="34" charset="0"/>
                        </a:rPr>
                        <a:t>%</a:t>
                      </a:r>
                      <a:r>
                        <a:rPr lang="en-US" sz="1400" u="none" strike="noStrike" baseline="0" dirty="0">
                          <a:effectLst/>
                          <a:latin typeface="Calibri" panose="020F0502020204030204" pitchFamily="34" charset="0"/>
                        </a:rPr>
                        <a:t> </a:t>
                      </a:r>
                      <a:r>
                        <a:rPr lang="en-US" sz="1400" u="none" strike="noStrike" dirty="0">
                          <a:effectLst/>
                          <a:latin typeface="Calibri" panose="020F0502020204030204" pitchFamily="34" charset="0"/>
                        </a:rPr>
                        <a:t>Approval*</a:t>
                      </a:r>
                      <a:endParaRPr lang="en-US" sz="1400" b="1" i="0" u="none" strike="noStrike" dirty="0">
                        <a:solidFill>
                          <a:schemeClr val="tx1"/>
                        </a:solidFill>
                        <a:effectLst/>
                        <a:latin typeface="Calibri" panose="020F0502020204030204" pitchFamily="34" charset="0"/>
                      </a:endParaRPr>
                    </a:p>
                  </a:txBody>
                  <a:tcPr marL="5108" marR="5108" marT="5108" marB="0" anchor="b">
                    <a:solidFill>
                      <a:srgbClr val="339F48"/>
                    </a:solidFill>
                  </a:tcPr>
                </a:tc>
                <a:tc>
                  <a:txBody>
                    <a:bodyPr/>
                    <a:lstStyle/>
                    <a:p>
                      <a:pPr algn="ctr" fontAlgn="b"/>
                      <a:r>
                        <a:rPr lang="en-US" sz="1400" b="1" u="none" strike="noStrike" dirty="0">
                          <a:effectLst/>
                          <a:latin typeface="Calibri" panose="020F0502020204030204" pitchFamily="34" charset="0"/>
                        </a:rPr>
                        <a:t>50%</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45%</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75%</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100%</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u="none" strike="noStrike" dirty="0">
                          <a:effectLst/>
                          <a:latin typeface="Calibri" panose="020F0502020204030204" pitchFamily="34" charset="0"/>
                        </a:rPr>
                        <a:t>60%</a:t>
                      </a:r>
                      <a:endParaRPr lang="en-US" sz="1400" b="1" i="0" u="none" strike="noStrike" dirty="0">
                        <a:solidFill>
                          <a:schemeClr val="tx1"/>
                        </a:solidFill>
                        <a:effectLst/>
                        <a:latin typeface="Calibri" panose="020F0502020204030204" pitchFamily="34" charset="0"/>
                      </a:endParaRP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83%</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100%</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80%</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40%</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79%</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50%</a:t>
                      </a:r>
                    </a:p>
                  </a:txBody>
                  <a:tcPr marL="5108" marR="5108" marT="5108" marB="0" anchor="b"/>
                </a:tc>
                <a:tc>
                  <a:txBody>
                    <a:bodyPr/>
                    <a:lstStyle/>
                    <a:p>
                      <a:pPr algn="ctr" fontAlgn="b"/>
                      <a:r>
                        <a:rPr lang="en-US" sz="1400" b="1" i="0" u="none" strike="noStrike" dirty="0">
                          <a:solidFill>
                            <a:schemeClr val="tx1"/>
                          </a:solidFill>
                          <a:effectLst/>
                          <a:latin typeface="Calibri" panose="020F0502020204030204" pitchFamily="34" charset="0"/>
                        </a:rPr>
                        <a:t>60%</a:t>
                      </a:r>
                    </a:p>
                  </a:txBody>
                  <a:tcPr marL="5108" marR="5108" marT="5108"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2590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GO Bond Sale Process</a:t>
            </a:r>
          </a:p>
        </p:txBody>
      </p:sp>
      <p:grpSp>
        <p:nvGrpSpPr>
          <p:cNvPr id="4" name="Group 9"/>
          <p:cNvGrpSpPr/>
          <p:nvPr/>
        </p:nvGrpSpPr>
        <p:grpSpPr>
          <a:xfrm>
            <a:off x="411480" y="2114550"/>
            <a:ext cx="9290089" cy="1972303"/>
            <a:chOff x="1752600" y="2265971"/>
            <a:chExt cx="6201075" cy="1280160"/>
          </a:xfrm>
          <a:solidFill>
            <a:srgbClr val="E8E1D1"/>
          </a:solidFill>
        </p:grpSpPr>
        <p:sp>
          <p:nvSpPr>
            <p:cNvPr id="5" name="Right Arrow 4"/>
            <p:cNvSpPr/>
            <p:nvPr/>
          </p:nvSpPr>
          <p:spPr>
            <a:xfrm>
              <a:off x="1752600" y="2265971"/>
              <a:ext cx="5257800" cy="1280160"/>
            </a:xfrm>
            <a:prstGeom prst="rightArrow">
              <a:avLst/>
            </a:prstGeom>
            <a:solidFill>
              <a:schemeClr val="accent5">
                <a:lumMod val="60000"/>
                <a:lumOff val="40000"/>
              </a:schemeClr>
            </a:solid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10"/>
            <p:cNvGrpSpPr/>
            <p:nvPr/>
          </p:nvGrpSpPr>
          <p:grpSpPr>
            <a:xfrm>
              <a:off x="7039275" y="2448851"/>
              <a:ext cx="914400" cy="914400"/>
              <a:chOff x="7039275" y="2448851"/>
              <a:chExt cx="914400" cy="914400"/>
            </a:xfrm>
            <a:grpFill/>
          </p:grpSpPr>
          <p:sp>
            <p:nvSpPr>
              <p:cNvPr id="7" name="Oval 6"/>
              <p:cNvSpPr/>
              <p:nvPr/>
            </p:nvSpPr>
            <p:spPr>
              <a:xfrm>
                <a:off x="7039275" y="2448851"/>
                <a:ext cx="914400" cy="914400"/>
              </a:xfrm>
              <a:prstGeom prst="ellipse">
                <a:avLst/>
              </a:prstGeom>
              <a:solidFill>
                <a:srgbClr val="FFFF66"/>
              </a:solid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115475" y="2582886"/>
                <a:ext cx="762000" cy="619281"/>
              </a:xfrm>
              <a:prstGeom prst="rect">
                <a:avLst/>
              </a:prstGeom>
              <a:noFill/>
              <a:ln w="0">
                <a:noFill/>
              </a:ln>
            </p:spPr>
            <p:txBody>
              <a:bodyPr wrap="square" rtlCol="0">
                <a:spAutoFit/>
              </a:bodyPr>
              <a:lstStyle/>
              <a:p>
                <a:pPr algn="ctr"/>
                <a:r>
                  <a:rPr lang="en-US" sz="1400" b="1" dirty="0"/>
                  <a:t>Bond Closing - Funds Available</a:t>
                </a:r>
              </a:p>
            </p:txBody>
          </p:sp>
        </p:grpSp>
      </p:grpSp>
      <p:graphicFrame>
        <p:nvGraphicFramePr>
          <p:cNvPr id="9" name="Table 8"/>
          <p:cNvGraphicFramePr>
            <a:graphicFrameLocks noGrp="1"/>
          </p:cNvGraphicFramePr>
          <p:nvPr>
            <p:extLst>
              <p:ext uri="{D42A27DB-BD31-4B8C-83A1-F6EECF244321}">
                <p14:modId xmlns:p14="http://schemas.microsoft.com/office/powerpoint/2010/main" val="1618547969"/>
              </p:ext>
            </p:extLst>
          </p:nvPr>
        </p:nvGraphicFramePr>
        <p:xfrm>
          <a:off x="308610" y="2560320"/>
          <a:ext cx="7212330" cy="1828669"/>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623623667"/>
                    </a:ext>
                  </a:extLst>
                </a:gridCol>
                <a:gridCol w="1360170">
                  <a:extLst>
                    <a:ext uri="{9D8B030D-6E8A-4147-A177-3AD203B41FA5}">
                      <a16:colId xmlns:a16="http://schemas.microsoft.com/office/drawing/2014/main" val="20000"/>
                    </a:ext>
                  </a:extLst>
                </a:gridCol>
                <a:gridCol w="1304110">
                  <a:extLst>
                    <a:ext uri="{9D8B030D-6E8A-4147-A177-3AD203B41FA5}">
                      <a16:colId xmlns:a16="http://schemas.microsoft.com/office/drawing/2014/main" val="20001"/>
                    </a:ext>
                  </a:extLst>
                </a:gridCol>
                <a:gridCol w="137051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05840">
                  <a:extLst>
                    <a:ext uri="{9D8B030D-6E8A-4147-A177-3AD203B41FA5}">
                      <a16:colId xmlns:a16="http://schemas.microsoft.com/office/drawing/2014/main" val="20004"/>
                    </a:ext>
                  </a:extLst>
                </a:gridCol>
              </a:tblGrid>
              <a:tr h="1059769">
                <a:tc>
                  <a:txBody>
                    <a:bodyPr/>
                    <a:lstStyle/>
                    <a:p>
                      <a:pPr algn="ctr"/>
                      <a:r>
                        <a:rPr lang="en-US" sz="1400" b="1" baseline="0" dirty="0">
                          <a:solidFill>
                            <a:srgbClr val="FFFF66"/>
                          </a:solidFill>
                        </a:rPr>
                        <a:t>Bond Election</a:t>
                      </a:r>
                      <a:endParaRPr lang="en-US" sz="1400" b="1" dirty="0">
                        <a:solidFill>
                          <a:srgbClr val="FFFF66"/>
                        </a:solidFill>
                      </a:endParaRPr>
                    </a:p>
                  </a:txBody>
                  <a:tcPr marL="128583" marR="128583" marT="64292" marB="64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Adopt Bond Resolution</a:t>
                      </a:r>
                    </a:p>
                  </a:txBody>
                  <a:tcPr marL="128583" marR="128583" marT="64292" marB="64292"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Begin Disclosure</a:t>
                      </a:r>
                      <a:r>
                        <a:rPr lang="en-US" sz="1400" b="1" baseline="0" dirty="0">
                          <a:solidFill>
                            <a:schemeClr val="bg1"/>
                          </a:solidFill>
                        </a:rPr>
                        <a:t> Docs</a:t>
                      </a:r>
                      <a:endParaRPr lang="en-US" sz="1400" b="1" dirty="0">
                        <a:solidFill>
                          <a:schemeClr val="bg1"/>
                        </a:solidFill>
                      </a:endParaRPr>
                    </a:p>
                  </a:txBody>
                  <a:tcPr marL="128583" marR="128583" marT="64292" marB="64292"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Rating Presentation</a:t>
                      </a:r>
                    </a:p>
                  </a:txBody>
                  <a:tcPr marL="128583" marR="128583" marT="64292" marB="64292"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Bond</a:t>
                      </a:r>
                      <a:r>
                        <a:rPr lang="en-US" sz="1400" b="1" baseline="0" dirty="0">
                          <a:solidFill>
                            <a:schemeClr val="bg1"/>
                          </a:solidFill>
                        </a:rPr>
                        <a:t> Sale</a:t>
                      </a:r>
                      <a:endParaRPr lang="en-US" sz="1400" b="1" dirty="0">
                        <a:solidFill>
                          <a:schemeClr val="bg1"/>
                        </a:solidFill>
                      </a:endParaRPr>
                    </a:p>
                  </a:txBody>
                  <a:tcPr marL="128583" marR="128583" marT="64292" marB="64292"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Prepare</a:t>
                      </a:r>
                      <a:r>
                        <a:rPr lang="en-US" sz="1400" b="1" baseline="0" dirty="0">
                          <a:solidFill>
                            <a:schemeClr val="bg1"/>
                          </a:solidFill>
                        </a:rPr>
                        <a:t> Closing Docs</a:t>
                      </a:r>
                      <a:endParaRPr lang="en-US" sz="1400" b="1" dirty="0">
                        <a:solidFill>
                          <a:schemeClr val="bg1"/>
                        </a:solidFill>
                      </a:endParaRPr>
                    </a:p>
                  </a:txBody>
                  <a:tcPr marL="128583" marR="128583" marT="64292" marB="64292"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8900">
                <a:tc>
                  <a:txBody>
                    <a:bodyPr/>
                    <a:lstStyle/>
                    <a:p>
                      <a:pPr marL="0" marR="0" lvl="0" indent="0" algn="ctr" defTabSz="498884"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12 Weeks Pre-</a:t>
                      </a:r>
                      <a:r>
                        <a:rPr lang="en-US" sz="1400" b="1" baseline="0" dirty="0">
                          <a:solidFill>
                            <a:schemeClr val="bg1"/>
                          </a:solidFill>
                        </a:rPr>
                        <a:t> Closing</a:t>
                      </a:r>
                      <a:endParaRPr lang="en-US" sz="1400" b="1" dirty="0">
                        <a:solidFill>
                          <a:schemeClr val="bg1"/>
                        </a:solidFill>
                      </a:endParaRPr>
                    </a:p>
                  </a:txBody>
                  <a:tcPr marL="128583" marR="128583" marT="64292" marB="64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10 Weeks Pre-</a:t>
                      </a:r>
                      <a:r>
                        <a:rPr lang="en-US" sz="1400" b="1" baseline="0" dirty="0">
                          <a:solidFill>
                            <a:schemeClr val="bg1"/>
                          </a:solidFill>
                        </a:rPr>
                        <a:t>Closing</a:t>
                      </a:r>
                      <a:endParaRPr lang="en-US" sz="1400" b="1" dirty="0">
                        <a:solidFill>
                          <a:schemeClr val="bg1"/>
                        </a:solidFill>
                      </a:endParaRPr>
                    </a:p>
                  </a:txBody>
                  <a:tcPr marL="128583" marR="128583" marT="64292" marB="64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10 Weeks Pre-</a:t>
                      </a:r>
                      <a:r>
                        <a:rPr lang="en-US" sz="1400" b="1" baseline="0" dirty="0">
                          <a:solidFill>
                            <a:schemeClr val="bg1"/>
                          </a:solidFill>
                        </a:rPr>
                        <a:t> Closing</a:t>
                      </a:r>
                      <a:endParaRPr lang="en-US" sz="1400" b="1" dirty="0">
                        <a:solidFill>
                          <a:schemeClr val="bg1"/>
                        </a:solidFill>
                      </a:endParaRPr>
                    </a:p>
                  </a:txBody>
                  <a:tcPr marL="128583" marR="128583" marT="64292" marB="64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5 Weeks</a:t>
                      </a:r>
                      <a:r>
                        <a:rPr lang="en-US" sz="1400" b="1" baseline="0" dirty="0">
                          <a:solidFill>
                            <a:schemeClr val="bg1"/>
                          </a:solidFill>
                        </a:rPr>
                        <a:t> Pre-Closing</a:t>
                      </a:r>
                      <a:endParaRPr lang="en-US" sz="1400" b="1" dirty="0">
                        <a:solidFill>
                          <a:schemeClr val="bg1"/>
                        </a:solidFill>
                      </a:endParaRPr>
                    </a:p>
                  </a:txBody>
                  <a:tcPr marL="128583" marR="128583" marT="64292" marB="64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 Weeks Pre-C</a:t>
                      </a:r>
                      <a:r>
                        <a:rPr lang="en-US" sz="1400" b="1" baseline="0" dirty="0">
                          <a:solidFill>
                            <a:schemeClr val="bg1"/>
                          </a:solidFill>
                        </a:rPr>
                        <a:t>losing</a:t>
                      </a:r>
                      <a:endParaRPr lang="en-US" sz="1400" b="1" dirty="0">
                        <a:solidFill>
                          <a:schemeClr val="bg1"/>
                        </a:solidFill>
                      </a:endParaRPr>
                    </a:p>
                  </a:txBody>
                  <a:tcPr marL="128583" marR="128583" marT="64292" marB="64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bg1"/>
                          </a:solidFill>
                        </a:rPr>
                        <a:t>2 Weeks</a:t>
                      </a:r>
                      <a:r>
                        <a:rPr lang="en-US" sz="1400" b="1" baseline="0" dirty="0">
                          <a:solidFill>
                            <a:schemeClr val="bg1"/>
                          </a:solidFill>
                        </a:rPr>
                        <a:t> Pre- Closing</a:t>
                      </a:r>
                      <a:endParaRPr lang="en-US" sz="1400" b="1" baseline="30000" dirty="0">
                        <a:solidFill>
                          <a:schemeClr val="bg1"/>
                        </a:solidFill>
                      </a:endParaRPr>
                    </a:p>
                  </a:txBody>
                  <a:tcPr marL="128583" marR="128583" marT="64292" marB="64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463" y="3051679"/>
            <a:ext cx="395356" cy="480190"/>
          </a:xfrm>
          <a:prstGeom prst="rect">
            <a:avLst/>
          </a:prstGeom>
        </p:spPr>
      </p:pic>
      <p:sp>
        <p:nvSpPr>
          <p:cNvPr id="11" name="TextBox 10"/>
          <p:cNvSpPr txBox="1"/>
          <p:nvPr/>
        </p:nvSpPr>
        <p:spPr>
          <a:xfrm>
            <a:off x="525780" y="1611630"/>
            <a:ext cx="8354146" cy="369332"/>
          </a:xfrm>
          <a:prstGeom prst="rect">
            <a:avLst/>
          </a:prstGeom>
        </p:spPr>
        <p:txBody>
          <a:bodyPr wrap="none" lIns="0" tIns="0" rIns="0" bIns="0" rtlCol="0">
            <a:spAutoFit/>
          </a:bodyPr>
          <a:lstStyle/>
          <a:p>
            <a:r>
              <a:rPr lang="en-US" sz="2400" b="1" dirty="0">
                <a:solidFill>
                  <a:schemeClr val="bg1"/>
                </a:solidFill>
              </a:rPr>
              <a:t>Bond Sales generally take 60-90 days from start to finish.</a:t>
            </a:r>
          </a:p>
        </p:txBody>
      </p:sp>
    </p:spTree>
    <p:extLst>
      <p:ext uri="{BB962C8B-B14F-4D97-AF65-F5344CB8AC3E}">
        <p14:creationId xmlns:p14="http://schemas.microsoft.com/office/powerpoint/2010/main" val="377312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5400" dirty="0" smtClean="0"/>
              <a:t>Numerical Analysis</a:t>
            </a:r>
            <a:endParaRPr lang="en-US" sz="5400" dirty="0"/>
          </a:p>
        </p:txBody>
      </p:sp>
    </p:spTree>
    <p:extLst>
      <p:ext uri="{BB962C8B-B14F-4D97-AF65-F5344CB8AC3E}">
        <p14:creationId xmlns:p14="http://schemas.microsoft.com/office/powerpoint/2010/main" val="4174444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Historical Interest Rates</a:t>
            </a:r>
            <a:endParaRPr lang="en-US" dirty="0"/>
          </a:p>
        </p:txBody>
      </p:sp>
      <p:sp>
        <p:nvSpPr>
          <p:cNvPr id="3" name="Text Placeholder 2"/>
          <p:cNvSpPr>
            <a:spLocks noGrp="1"/>
          </p:cNvSpPr>
          <p:nvPr>
            <p:ph type="body" sz="quarter" idx="22"/>
          </p:nvPr>
        </p:nvSpPr>
        <p:spPr/>
        <p:txBody>
          <a:bodyPr/>
          <a:lstStyle/>
          <a:p>
            <a:pPr marL="0" indent="0">
              <a:buNone/>
            </a:pPr>
            <a:r>
              <a:rPr lang="en-US" dirty="0" smtClean="0"/>
              <a:t>20 Year Tax-Exempt vs. 20 Year Treasury Rates</a:t>
            </a:r>
          </a:p>
          <a:p>
            <a:pPr marL="0" indent="0">
              <a:buNone/>
            </a:pPr>
            <a:endParaRPr lang="en-US" dirty="0"/>
          </a:p>
        </p:txBody>
      </p:sp>
      <p:pic>
        <p:nvPicPr>
          <p:cNvPr id="4" name="Picture 3"/>
          <p:cNvPicPr>
            <a:picLocks noChangeAspect="1"/>
          </p:cNvPicPr>
          <p:nvPr/>
        </p:nvPicPr>
        <p:blipFill>
          <a:blip r:embed="rId2"/>
          <a:stretch>
            <a:fillRect/>
          </a:stretch>
        </p:blipFill>
        <p:spPr>
          <a:xfrm>
            <a:off x="751561" y="1866378"/>
            <a:ext cx="8530225" cy="5673169"/>
          </a:xfrm>
          <a:prstGeom prst="rect">
            <a:avLst/>
          </a:prstGeom>
        </p:spPr>
      </p:pic>
    </p:spTree>
    <p:extLst>
      <p:ext uri="{BB962C8B-B14F-4D97-AF65-F5344CB8AC3E}">
        <p14:creationId xmlns:p14="http://schemas.microsoft.com/office/powerpoint/2010/main" val="29235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Historical Valuation Trends</a:t>
            </a:r>
            <a:endParaRPr lang="en-US" dirty="0"/>
          </a:p>
        </p:txBody>
      </p:sp>
      <p:sp>
        <p:nvSpPr>
          <p:cNvPr id="3" name="Text Placeholder 2"/>
          <p:cNvSpPr>
            <a:spLocks noGrp="1"/>
          </p:cNvSpPr>
          <p:nvPr>
            <p:ph type="body" sz="quarter" idx="22"/>
          </p:nvPr>
        </p:nvSpPr>
        <p:spPr/>
        <p:txBody>
          <a:bodyPr/>
          <a:lstStyle/>
          <a:p>
            <a:pPr marL="0" indent="0" algn="ctr">
              <a:buNone/>
            </a:pPr>
            <a:r>
              <a:rPr lang="en-US" dirty="0" smtClean="0"/>
              <a:t>Black Butte School District No. 41</a:t>
            </a:r>
          </a:p>
          <a:p>
            <a:pPr marL="0" indent="0" algn="ctr">
              <a:buNone/>
            </a:pPr>
            <a:endParaRPr lang="en-US" dirty="0"/>
          </a:p>
        </p:txBody>
      </p:sp>
      <p:pic>
        <p:nvPicPr>
          <p:cNvPr id="4" name="Picture 3"/>
          <p:cNvPicPr>
            <a:picLocks noChangeAspect="1"/>
          </p:cNvPicPr>
          <p:nvPr/>
        </p:nvPicPr>
        <p:blipFill>
          <a:blip r:embed="rId2"/>
          <a:stretch>
            <a:fillRect/>
          </a:stretch>
        </p:blipFill>
        <p:spPr>
          <a:xfrm>
            <a:off x="890010" y="2029128"/>
            <a:ext cx="8278380" cy="4991797"/>
          </a:xfrm>
          <a:prstGeom prst="rect">
            <a:avLst/>
          </a:prstGeom>
        </p:spPr>
      </p:pic>
    </p:spTree>
    <p:extLst>
      <p:ext uri="{BB962C8B-B14F-4D97-AF65-F5344CB8AC3E}">
        <p14:creationId xmlns:p14="http://schemas.microsoft.com/office/powerpoint/2010/main" val="2441471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lstStyle/>
          <a:p>
            <a:pPr lvl="0"/>
            <a:r>
              <a:rPr lang="en-US" dirty="0">
                <a:solidFill>
                  <a:srgbClr val="0091FE"/>
                </a:solidFill>
                <a:latin typeface="+mn-lt"/>
              </a:rPr>
              <a:t>What is a General Obligation Bond?</a:t>
            </a:r>
          </a:p>
        </p:txBody>
      </p:sp>
      <p:sp>
        <p:nvSpPr>
          <p:cNvPr id="5" name="Text Placeholder 4"/>
          <p:cNvSpPr>
            <a:spLocks noGrp="1"/>
          </p:cNvSpPr>
          <p:nvPr>
            <p:ph type="body" sz="quarter" idx="22"/>
          </p:nvPr>
        </p:nvSpPr>
        <p:spPr>
          <a:xfrm>
            <a:off x="457201" y="1359017"/>
            <a:ext cx="8823959" cy="5545122"/>
          </a:xfrm>
        </p:spPr>
        <p:txBody>
          <a:bodyPr/>
          <a:lstStyle/>
          <a:p>
            <a:pPr marL="52388" lvl="1" indent="0">
              <a:buNone/>
            </a:pPr>
            <a:endParaRPr lang="en-US" sz="500" dirty="0"/>
          </a:p>
          <a:p>
            <a:pPr lvl="1" algn="just">
              <a:buClr>
                <a:srgbClr val="0091FE"/>
              </a:buClr>
              <a:buFont typeface="Wingdings" panose="05000000000000000000" pitchFamily="2" charset="2"/>
              <a:buChar char="§"/>
            </a:pPr>
            <a:r>
              <a:rPr lang="en-US" sz="2400" dirty="0"/>
              <a:t>“Bonds” are loans that are broken into pieces and sold to investors. </a:t>
            </a:r>
          </a:p>
          <a:p>
            <a:pPr lvl="1" algn="just">
              <a:buClr>
                <a:srgbClr val="0091FE"/>
              </a:buClr>
              <a:buFont typeface="Wingdings" panose="05000000000000000000" pitchFamily="2" charset="2"/>
              <a:buChar char="§"/>
            </a:pPr>
            <a:endParaRPr lang="en-US" sz="1000" dirty="0"/>
          </a:p>
          <a:p>
            <a:pPr lvl="1" algn="just">
              <a:buClr>
                <a:srgbClr val="0091FE"/>
              </a:buClr>
              <a:buFont typeface="Wingdings" panose="05000000000000000000" pitchFamily="2" charset="2"/>
              <a:buChar char="§"/>
            </a:pPr>
            <a:r>
              <a:rPr lang="en-US" sz="2400" dirty="0"/>
              <a:t>“General Obligation Bonds” are secured by property taxes and District’s “full faith and credit”.</a:t>
            </a:r>
          </a:p>
          <a:p>
            <a:pPr lvl="1" algn="just">
              <a:buClr>
                <a:srgbClr val="0091FE"/>
              </a:buClr>
              <a:buFont typeface="Wingdings" panose="05000000000000000000" pitchFamily="2" charset="2"/>
              <a:buChar char="§"/>
            </a:pPr>
            <a:endParaRPr lang="en-US" sz="1000" dirty="0"/>
          </a:p>
          <a:p>
            <a:pPr lvl="1" algn="just">
              <a:buClr>
                <a:srgbClr val="0091FE"/>
              </a:buClr>
              <a:buFont typeface="Wingdings" panose="05000000000000000000" pitchFamily="2" charset="2"/>
              <a:buChar char="§"/>
            </a:pPr>
            <a:r>
              <a:rPr lang="en-US" sz="2400" dirty="0"/>
              <a:t>Debt service is repaid by property tax levy on all properties within District.  </a:t>
            </a:r>
          </a:p>
          <a:p>
            <a:pPr lvl="1" algn="just">
              <a:buClr>
                <a:srgbClr val="0091FE"/>
              </a:buClr>
              <a:buFont typeface="Wingdings" panose="05000000000000000000" pitchFamily="2" charset="2"/>
              <a:buChar char="§"/>
            </a:pPr>
            <a:endParaRPr lang="en-US" sz="1000" dirty="0"/>
          </a:p>
          <a:p>
            <a:pPr lvl="1" algn="just">
              <a:buClr>
                <a:srgbClr val="0091FE"/>
              </a:buClr>
              <a:buFont typeface="Wingdings" panose="05000000000000000000" pitchFamily="2" charset="2"/>
              <a:buChar char="§"/>
            </a:pPr>
            <a:r>
              <a:rPr lang="en-US" sz="2400" dirty="0"/>
              <a:t>GO Bonds are considered to be the highest quality credit a school district can offer to market.</a:t>
            </a:r>
          </a:p>
          <a:p>
            <a:pPr lvl="1" algn="just">
              <a:buClr>
                <a:srgbClr val="0091FE"/>
              </a:buClr>
              <a:buFont typeface="Wingdings" panose="05000000000000000000" pitchFamily="2" charset="2"/>
              <a:buChar char="§"/>
            </a:pPr>
            <a:endParaRPr lang="en-US" sz="1000" dirty="0"/>
          </a:p>
          <a:p>
            <a:pPr lvl="1" algn="just">
              <a:buClr>
                <a:srgbClr val="0091FE"/>
              </a:buClr>
              <a:buFont typeface="Wingdings" panose="05000000000000000000" pitchFamily="2" charset="2"/>
              <a:buChar char="§"/>
            </a:pPr>
            <a:r>
              <a:rPr lang="en-US" sz="2400" dirty="0"/>
              <a:t>Interest on GO bonds is generally exempt from both federal and state income taxes, so rate is lower.</a:t>
            </a:r>
          </a:p>
          <a:p>
            <a:pPr lvl="1" algn="just">
              <a:buClr>
                <a:srgbClr val="0091FE"/>
              </a:buClr>
              <a:buFont typeface="Wingdings" panose="05000000000000000000" pitchFamily="2" charset="2"/>
              <a:buChar char="§"/>
            </a:pPr>
            <a:endParaRPr lang="en-US" sz="2400" dirty="0"/>
          </a:p>
        </p:txBody>
      </p:sp>
    </p:spTree>
    <p:extLst>
      <p:ext uri="{BB962C8B-B14F-4D97-AF65-F5344CB8AC3E}">
        <p14:creationId xmlns:p14="http://schemas.microsoft.com/office/powerpoint/2010/main" val="4069109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Summary of Scenarios</a:t>
            </a:r>
            <a:endParaRPr lang="en-US" dirty="0"/>
          </a:p>
        </p:txBody>
      </p:sp>
      <p:pic>
        <p:nvPicPr>
          <p:cNvPr id="4" name="Picture 3"/>
          <p:cNvPicPr>
            <a:picLocks noChangeAspect="1"/>
          </p:cNvPicPr>
          <p:nvPr/>
        </p:nvPicPr>
        <p:blipFill>
          <a:blip r:embed="rId2"/>
          <a:stretch>
            <a:fillRect/>
          </a:stretch>
        </p:blipFill>
        <p:spPr>
          <a:xfrm>
            <a:off x="563670" y="1409435"/>
            <a:ext cx="9037531" cy="6031025"/>
          </a:xfrm>
          <a:prstGeom prst="rect">
            <a:avLst/>
          </a:prstGeom>
        </p:spPr>
      </p:pic>
    </p:spTree>
    <p:extLst>
      <p:ext uri="{BB962C8B-B14F-4D97-AF65-F5344CB8AC3E}">
        <p14:creationId xmlns:p14="http://schemas.microsoft.com/office/powerpoint/2010/main" val="365694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GO Bonds Series 2025  $750,000 Par Amount</a:t>
            </a:r>
            <a:endParaRPr lang="en-US" dirty="0"/>
          </a:p>
        </p:txBody>
      </p:sp>
      <p:pic>
        <p:nvPicPr>
          <p:cNvPr id="4" name="Picture 3"/>
          <p:cNvPicPr>
            <a:picLocks noChangeAspect="1"/>
          </p:cNvPicPr>
          <p:nvPr/>
        </p:nvPicPr>
        <p:blipFill>
          <a:blip r:embed="rId2"/>
          <a:stretch>
            <a:fillRect/>
          </a:stretch>
        </p:blipFill>
        <p:spPr>
          <a:xfrm>
            <a:off x="576196" y="1359016"/>
            <a:ext cx="8893481" cy="5709519"/>
          </a:xfrm>
          <a:prstGeom prst="rect">
            <a:avLst/>
          </a:prstGeom>
        </p:spPr>
      </p:pic>
    </p:spTree>
    <p:extLst>
      <p:ext uri="{BB962C8B-B14F-4D97-AF65-F5344CB8AC3E}">
        <p14:creationId xmlns:p14="http://schemas.microsoft.com/office/powerpoint/2010/main" val="3520461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GO Bonds Series 2025  $1,000,000 Par Amount</a:t>
            </a:r>
            <a:endParaRPr lang="en-US" dirty="0"/>
          </a:p>
        </p:txBody>
      </p:sp>
      <p:pic>
        <p:nvPicPr>
          <p:cNvPr id="4" name="Picture 3"/>
          <p:cNvPicPr>
            <a:picLocks noChangeAspect="1"/>
          </p:cNvPicPr>
          <p:nvPr/>
        </p:nvPicPr>
        <p:blipFill>
          <a:blip r:embed="rId2"/>
          <a:stretch>
            <a:fillRect/>
          </a:stretch>
        </p:blipFill>
        <p:spPr>
          <a:xfrm>
            <a:off x="576196" y="1465544"/>
            <a:ext cx="8893481" cy="5698255"/>
          </a:xfrm>
          <a:prstGeom prst="rect">
            <a:avLst/>
          </a:prstGeom>
        </p:spPr>
      </p:pic>
    </p:spTree>
    <p:extLst>
      <p:ext uri="{BB962C8B-B14F-4D97-AF65-F5344CB8AC3E}">
        <p14:creationId xmlns:p14="http://schemas.microsoft.com/office/powerpoint/2010/main" val="3644771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GO Bonds Series 2025 $1,500,000 Par Amount</a:t>
            </a:r>
            <a:endParaRPr lang="en-US" dirty="0"/>
          </a:p>
        </p:txBody>
      </p:sp>
      <p:pic>
        <p:nvPicPr>
          <p:cNvPr id="4" name="Picture 3"/>
          <p:cNvPicPr>
            <a:picLocks noChangeAspect="1"/>
          </p:cNvPicPr>
          <p:nvPr/>
        </p:nvPicPr>
        <p:blipFill>
          <a:blip r:embed="rId2"/>
          <a:stretch>
            <a:fillRect/>
          </a:stretch>
        </p:blipFill>
        <p:spPr>
          <a:xfrm>
            <a:off x="457200" y="1478070"/>
            <a:ext cx="9144001" cy="5695255"/>
          </a:xfrm>
          <a:prstGeom prst="rect">
            <a:avLst/>
          </a:prstGeom>
        </p:spPr>
      </p:pic>
    </p:spTree>
    <p:extLst>
      <p:ext uri="{BB962C8B-B14F-4D97-AF65-F5344CB8AC3E}">
        <p14:creationId xmlns:p14="http://schemas.microsoft.com/office/powerpoint/2010/main" val="2821749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School District Levy Rates in Neighboring Counties</a:t>
            </a:r>
            <a:endParaRPr lang="en-US" dirty="0"/>
          </a:p>
        </p:txBody>
      </p:sp>
      <p:pic>
        <p:nvPicPr>
          <p:cNvPr id="4" name="Picture 3"/>
          <p:cNvPicPr>
            <a:picLocks noChangeAspect="1"/>
          </p:cNvPicPr>
          <p:nvPr/>
        </p:nvPicPr>
        <p:blipFill>
          <a:blip r:embed="rId2"/>
          <a:stretch>
            <a:fillRect/>
          </a:stretch>
        </p:blipFill>
        <p:spPr>
          <a:xfrm>
            <a:off x="1077238" y="1284970"/>
            <a:ext cx="7621064" cy="5729605"/>
          </a:xfrm>
          <a:prstGeom prst="rect">
            <a:avLst/>
          </a:prstGeom>
        </p:spPr>
      </p:pic>
    </p:spTree>
    <p:extLst>
      <p:ext uri="{BB962C8B-B14F-4D97-AF65-F5344CB8AC3E}">
        <p14:creationId xmlns:p14="http://schemas.microsoft.com/office/powerpoint/2010/main" val="1298040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457201" y="683071"/>
            <a:ext cx="9144000" cy="870155"/>
          </a:xfrm>
        </p:spPr>
        <p:txBody>
          <a:bodyPr/>
          <a:lstStyle/>
          <a:p>
            <a:r>
              <a:rPr lang="en-US" dirty="0" smtClean="0"/>
              <a:t>School District Levy Rates in Neighboring Counties with less than $1B in Assessed Value</a:t>
            </a:r>
            <a:endParaRPr lang="en-US" dirty="0"/>
          </a:p>
        </p:txBody>
      </p:sp>
      <p:pic>
        <p:nvPicPr>
          <p:cNvPr id="4" name="Picture 3"/>
          <p:cNvPicPr>
            <a:picLocks noChangeAspect="1"/>
          </p:cNvPicPr>
          <p:nvPr/>
        </p:nvPicPr>
        <p:blipFill>
          <a:blip r:embed="rId2"/>
          <a:stretch>
            <a:fillRect/>
          </a:stretch>
        </p:blipFill>
        <p:spPr>
          <a:xfrm>
            <a:off x="751562" y="1799933"/>
            <a:ext cx="8555276" cy="5126959"/>
          </a:xfrm>
          <a:prstGeom prst="rect">
            <a:avLst/>
          </a:prstGeom>
        </p:spPr>
      </p:pic>
    </p:spTree>
    <p:extLst>
      <p:ext uri="{BB962C8B-B14F-4D97-AF65-F5344CB8AC3E}">
        <p14:creationId xmlns:p14="http://schemas.microsoft.com/office/powerpoint/2010/main" val="3942486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School District Levy Rates in Neighboring Districts</a:t>
            </a:r>
            <a:endParaRPr lang="en-US" dirty="0"/>
          </a:p>
        </p:txBody>
      </p:sp>
      <p:pic>
        <p:nvPicPr>
          <p:cNvPr id="3" name="Picture 2"/>
          <p:cNvPicPr>
            <a:picLocks noChangeAspect="1"/>
          </p:cNvPicPr>
          <p:nvPr/>
        </p:nvPicPr>
        <p:blipFill>
          <a:blip r:embed="rId2"/>
          <a:stretch>
            <a:fillRect/>
          </a:stretch>
        </p:blipFill>
        <p:spPr>
          <a:xfrm>
            <a:off x="766167" y="2538224"/>
            <a:ext cx="8526065" cy="2695951"/>
          </a:xfrm>
          <a:prstGeom prst="rect">
            <a:avLst/>
          </a:prstGeom>
        </p:spPr>
      </p:pic>
    </p:spTree>
    <p:extLst>
      <p:ext uri="{BB962C8B-B14F-4D97-AF65-F5344CB8AC3E}">
        <p14:creationId xmlns:p14="http://schemas.microsoft.com/office/powerpoint/2010/main" val="3796061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Comparative School District Bond Rates</a:t>
            </a:r>
            <a:endParaRPr lang="en-US" dirty="0"/>
          </a:p>
        </p:txBody>
      </p:sp>
      <p:pic>
        <p:nvPicPr>
          <p:cNvPr id="4" name="Picture 3"/>
          <p:cNvPicPr>
            <a:picLocks noChangeAspect="1"/>
          </p:cNvPicPr>
          <p:nvPr/>
        </p:nvPicPr>
        <p:blipFill>
          <a:blip r:embed="rId2"/>
          <a:stretch>
            <a:fillRect/>
          </a:stretch>
        </p:blipFill>
        <p:spPr>
          <a:xfrm>
            <a:off x="457202" y="1390389"/>
            <a:ext cx="9144000" cy="5574082"/>
          </a:xfrm>
          <a:prstGeom prst="rect">
            <a:avLst/>
          </a:prstGeom>
        </p:spPr>
      </p:pic>
    </p:spTree>
    <p:extLst>
      <p:ext uri="{BB962C8B-B14F-4D97-AF65-F5344CB8AC3E}">
        <p14:creationId xmlns:p14="http://schemas.microsoft.com/office/powerpoint/2010/main" val="874751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Questions?</a:t>
            </a:r>
          </a:p>
        </p:txBody>
      </p:sp>
      <p:pic>
        <p:nvPicPr>
          <p:cNvPr id="4" name="Picture 4" descr="C:\Users\samuc01\AppData\Local\Microsoft\Windows\Temporary Internet Files\Content.IE5\ZCQMGCMX\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780" y="1392688"/>
            <a:ext cx="5407269" cy="576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36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457201" y="696940"/>
            <a:ext cx="9144000" cy="404762"/>
          </a:xfrm>
        </p:spPr>
        <p:txBody>
          <a:bodyPr/>
          <a:lstStyle/>
          <a:p>
            <a:r>
              <a:rPr lang="en-US" dirty="0">
                <a:solidFill>
                  <a:srgbClr val="0091FE"/>
                </a:solidFill>
                <a:latin typeface="+mj-lt"/>
              </a:rPr>
              <a:t>Contact Information</a:t>
            </a:r>
            <a:endParaRPr lang="en-US" dirty="0">
              <a:solidFill>
                <a:srgbClr val="FF0000"/>
              </a:solidFill>
            </a:endParaRPr>
          </a:p>
        </p:txBody>
      </p:sp>
      <p:sp>
        <p:nvSpPr>
          <p:cNvPr id="3" name="Text Placeholder 2"/>
          <p:cNvSpPr>
            <a:spLocks noGrp="1"/>
          </p:cNvSpPr>
          <p:nvPr>
            <p:ph type="body" sz="quarter" idx="22"/>
          </p:nvPr>
        </p:nvSpPr>
        <p:spPr>
          <a:xfrm>
            <a:off x="540807" y="1311567"/>
            <a:ext cx="9060394" cy="5503862"/>
          </a:xfrm>
        </p:spPr>
        <p:txBody>
          <a:bodyPr/>
          <a:lstStyle/>
          <a:p>
            <a:pPr marL="0" indent="0">
              <a:buNone/>
            </a:pPr>
            <a:r>
              <a:rPr lang="en-US" sz="2600" i="1" dirty="0">
                <a:solidFill>
                  <a:srgbClr val="FFC000"/>
                </a:solidFill>
              </a:rPr>
              <a:t>Piper Sandler </a:t>
            </a:r>
          </a:p>
          <a:p>
            <a:pPr marL="0" indent="0">
              <a:spcBef>
                <a:spcPts val="1200"/>
              </a:spcBef>
              <a:buNone/>
            </a:pPr>
            <a:r>
              <a:rPr lang="en-US" sz="2400" dirty="0"/>
              <a:t>Carol Samuels, Managing Director</a:t>
            </a:r>
          </a:p>
          <a:p>
            <a:pPr marL="0" indent="0">
              <a:buNone/>
            </a:pPr>
            <a:r>
              <a:rPr lang="en-US" sz="2400" dirty="0"/>
              <a:t>(503) 275-8301 - carol.samuels@psc.com</a:t>
            </a:r>
          </a:p>
          <a:p>
            <a:pPr marL="0" indent="0">
              <a:spcBef>
                <a:spcPts val="1800"/>
              </a:spcBef>
              <a:buNone/>
            </a:pPr>
            <a:r>
              <a:rPr lang="en-US" sz="2400" dirty="0"/>
              <a:t>Lauren MacMillan, Senior Vice President</a:t>
            </a:r>
          </a:p>
          <a:p>
            <a:pPr marL="0" indent="0">
              <a:buNone/>
            </a:pPr>
            <a:r>
              <a:rPr lang="en-US" sz="2400" dirty="0"/>
              <a:t>(503) 275-8302 - lauren.macmillan@psc.com</a:t>
            </a:r>
          </a:p>
          <a:p>
            <a:pPr marL="0" indent="0">
              <a:spcBef>
                <a:spcPts val="1800"/>
              </a:spcBef>
              <a:buNone/>
            </a:pPr>
            <a:r>
              <a:rPr lang="en-US" sz="2400" dirty="0"/>
              <a:t>Brendan Watkins, Assistant Vice President</a:t>
            </a:r>
          </a:p>
          <a:p>
            <a:pPr marL="0" indent="0">
              <a:buNone/>
            </a:pPr>
            <a:r>
              <a:rPr lang="en-US" sz="2400" dirty="0"/>
              <a:t>(503) 275-8307 – </a:t>
            </a:r>
            <a:r>
              <a:rPr lang="en-US" sz="2400" dirty="0" smtClean="0"/>
              <a:t>brendan.watkins@psc.com</a:t>
            </a:r>
            <a:endParaRPr lang="en-US" sz="2400" dirty="0"/>
          </a:p>
        </p:txBody>
      </p:sp>
    </p:spTree>
    <p:extLst>
      <p:ext uri="{BB962C8B-B14F-4D97-AF65-F5344CB8AC3E}">
        <p14:creationId xmlns:p14="http://schemas.microsoft.com/office/powerpoint/2010/main" val="233095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lstStyle/>
          <a:p>
            <a:pPr lvl="0"/>
            <a:r>
              <a:rPr lang="en-US" dirty="0">
                <a:solidFill>
                  <a:srgbClr val="0091FE"/>
                </a:solidFill>
                <a:latin typeface="+mj-lt"/>
              </a:rPr>
              <a:t>GO Bonds in Oregon</a:t>
            </a:r>
            <a:endParaRPr lang="en-US" dirty="0">
              <a:latin typeface="+mj-lt"/>
            </a:endParaRPr>
          </a:p>
        </p:txBody>
      </p:sp>
      <p:sp>
        <p:nvSpPr>
          <p:cNvPr id="5" name="Text Placeholder 4"/>
          <p:cNvSpPr>
            <a:spLocks noGrp="1"/>
          </p:cNvSpPr>
          <p:nvPr>
            <p:ph type="body" sz="quarter" idx="22"/>
          </p:nvPr>
        </p:nvSpPr>
        <p:spPr>
          <a:xfrm>
            <a:off x="457201" y="1359017"/>
            <a:ext cx="9006839" cy="5545122"/>
          </a:xfrm>
        </p:spPr>
        <p:txBody>
          <a:bodyPr/>
          <a:lstStyle/>
          <a:p>
            <a:pPr marL="342900" indent="-342900" algn="just">
              <a:spcBef>
                <a:spcPts val="1200"/>
              </a:spcBef>
              <a:buClr>
                <a:srgbClr val="0091FE"/>
              </a:buClr>
              <a:buFont typeface="Wingdings" panose="05000000000000000000" pitchFamily="2" charset="2"/>
              <a:buChar char="§"/>
            </a:pPr>
            <a:r>
              <a:rPr lang="en-US" sz="2600" dirty="0"/>
              <a:t>Tax levy is not limited by Measure 5 or Measure 50. </a:t>
            </a:r>
          </a:p>
          <a:p>
            <a:pPr marL="342900" indent="-342900" algn="just">
              <a:spcBef>
                <a:spcPts val="1200"/>
              </a:spcBef>
              <a:buClr>
                <a:srgbClr val="0091FE"/>
              </a:buClr>
              <a:buFont typeface="Wingdings" panose="05000000000000000000" pitchFamily="2" charset="2"/>
              <a:buChar char="§"/>
            </a:pPr>
            <a:r>
              <a:rPr lang="en-US" sz="2600" dirty="0"/>
              <a:t>4 election dates: March, May, September, November.  November and May are not subject to double majority.</a:t>
            </a:r>
          </a:p>
          <a:p>
            <a:pPr marL="342900" indent="-342900" algn="just">
              <a:spcBef>
                <a:spcPts val="1200"/>
              </a:spcBef>
              <a:buClr>
                <a:srgbClr val="0091FE"/>
              </a:buClr>
              <a:buFont typeface="Wingdings" panose="05000000000000000000" pitchFamily="2" charset="2"/>
              <a:buChar char="§"/>
            </a:pPr>
            <a:r>
              <a:rPr lang="en-US" sz="2600" dirty="0"/>
              <a:t>Districts may have no more than 7.95% of RMV outstanding.  This is usually a REALLY big number</a:t>
            </a:r>
            <a:r>
              <a:rPr lang="en-US" sz="2600" dirty="0" smtClean="0"/>
              <a:t>.  </a:t>
            </a:r>
            <a:r>
              <a:rPr lang="en-US" sz="2600" dirty="0" smtClean="0">
                <a:solidFill>
                  <a:schemeClr val="bg2"/>
                </a:solidFill>
              </a:rPr>
              <a:t>For Black Butte RMV in 2022 is $253,385,256.  The limit is $</a:t>
            </a:r>
            <a:r>
              <a:rPr lang="en-US" sz="2600" dirty="0" smtClean="0">
                <a:solidFill>
                  <a:schemeClr val="bg2"/>
                </a:solidFill>
              </a:rPr>
              <a:t>20,144,128.</a:t>
            </a:r>
            <a:endParaRPr lang="en-US" sz="2600" dirty="0"/>
          </a:p>
          <a:p>
            <a:pPr marL="342900" indent="-342900" algn="just">
              <a:spcBef>
                <a:spcPts val="1200"/>
              </a:spcBef>
              <a:buClr>
                <a:srgbClr val="0091FE"/>
              </a:buClr>
              <a:buFont typeface="Wingdings" panose="05000000000000000000" pitchFamily="2" charset="2"/>
              <a:buChar char="§"/>
            </a:pPr>
            <a:r>
              <a:rPr lang="en-US" sz="2600" dirty="0"/>
              <a:t>Ballot title needs “not-to-exceed” amount, permitted use of proceeds and maximum years to maturity. </a:t>
            </a:r>
          </a:p>
        </p:txBody>
      </p:sp>
    </p:spTree>
    <p:extLst>
      <p:ext uri="{BB962C8B-B14F-4D97-AF65-F5344CB8AC3E}">
        <p14:creationId xmlns:p14="http://schemas.microsoft.com/office/powerpoint/2010/main" val="2522360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7201" y="695742"/>
            <a:ext cx="9144000" cy="594360"/>
          </a:xfrm>
        </p:spPr>
        <p:txBody>
          <a:bodyPr/>
          <a:lstStyle/>
          <a:p>
            <a:r>
              <a:rPr lang="en-US" sz="2800" dirty="0">
                <a:solidFill>
                  <a:srgbClr val="0091FE"/>
                </a:solidFill>
                <a:latin typeface="+mj-lt"/>
              </a:rPr>
              <a:t>Disclosure</a:t>
            </a:r>
          </a:p>
        </p:txBody>
      </p:sp>
      <p:sp>
        <p:nvSpPr>
          <p:cNvPr id="6" name="Text Placeholder 2"/>
          <p:cNvSpPr>
            <a:spLocks noGrp="1"/>
          </p:cNvSpPr>
          <p:nvPr>
            <p:ph type="body" sz="quarter" idx="10"/>
          </p:nvPr>
        </p:nvSpPr>
        <p:spPr>
          <a:xfrm>
            <a:off x="457201" y="1444941"/>
            <a:ext cx="9144000" cy="5668378"/>
          </a:xfrm>
        </p:spPr>
        <p:txBody>
          <a:bodyPr/>
          <a:lstStyle/>
          <a:p>
            <a:pPr lvl="3" algn="just" defTabSz="507040">
              <a:spcBef>
                <a:spcPts val="0"/>
              </a:spcBef>
              <a:spcAft>
                <a:spcPts val="0"/>
              </a:spcAft>
            </a:pPr>
            <a:r>
              <a:rPr lang="en-US" b="1" dirty="0">
                <a:latin typeface="Calibri" panose="020F0502020204030204" pitchFamily="34" charset="0"/>
              </a:rPr>
              <a:t>Piper Sandler is providing the information contained herein for discussion purposes only in anticipation of being engaged to serve as underwriter or placement agent on a future transaction and not as a financial advisor or municipal advisor. In providing the information contained herein, Piper Sandler is not recommending an action to you and the information provided herein is not intended to be and should not be construed as a “recommendation” or “advice” within the meaning of Section 15B of the Securities Exchange Act of 1934. Piper Sandler is not acting as an advisor to you and does not owe a fiduciary duty pursuant to Section 15B of the Exchange Act or under any state law to you with respect to the information and material contained in this communication. As an underwriter or placement agent, Piper Sandler’s primary role is to purchase or arrange for the placement of securities with a view to distribution in an arm’s-length commercial transaction, is acting for its own interests and has financial and other interests that differ from your interests. You should discuss any information and material contained in this communication with any and all internal or external advisors and experts that you deem appropriate before acting on this information or material. </a:t>
            </a:r>
          </a:p>
          <a:p>
            <a:pPr lvl="3" algn="just" defTabSz="507040">
              <a:spcBef>
                <a:spcPts val="0"/>
              </a:spcBef>
              <a:spcAft>
                <a:spcPts val="0"/>
              </a:spcAft>
            </a:pPr>
            <a:endParaRPr lang="en-US" b="1" dirty="0">
              <a:latin typeface="Calibri" panose="020F0502020204030204" pitchFamily="34" charset="0"/>
            </a:endParaRPr>
          </a:p>
          <a:p>
            <a:pPr lvl="3" algn="just" defTabSz="507040">
              <a:spcBef>
                <a:spcPts val="0"/>
              </a:spcBef>
              <a:spcAft>
                <a:spcPts val="0"/>
              </a:spcAft>
            </a:pPr>
            <a:r>
              <a:rPr lang="en-US" b="1" dirty="0">
                <a:latin typeface="Calibri" panose="020F0502020204030204" pitchFamily="34" charset="0"/>
              </a:rPr>
              <a:t>The information contained herein may include hypothetical interest rates or interest rate savings for a potential refunding. Interest rates used herein take into consideration conditions in today’s market and other factual information such as credit rating, geographic location and market sector. Interest rates described herein should not be viewed as rates that Piper Sandler expects to achieve for you should we be selected to act as your underwriter or placement agent. Information about interest rates and terms for SLGs is based on current publically available information and treasury or agency rates for open-market escrows are based on current market interest rates for these types of credits and should not be seen as costs or rates that Piper Sandler could achieve for you should we be selected to act as your underwriter or placement agent. More particularized information and analysis may be provided after you have engaged Piper Sandler as an underwriter or placement agent or under certain other exceptions as describe in the Section 15B of the Exchange Act.</a:t>
            </a:r>
          </a:p>
          <a:p>
            <a:pPr lvl="3" algn="just" defTabSz="507040">
              <a:spcBef>
                <a:spcPts val="0"/>
              </a:spcBef>
              <a:spcAft>
                <a:spcPts val="0"/>
              </a:spcAft>
            </a:pPr>
            <a:endParaRPr lang="en-US" b="1" dirty="0">
              <a:latin typeface="Calibri" panose="020F0502020204030204" pitchFamily="34" charset="0"/>
            </a:endParaRPr>
          </a:p>
          <a:p>
            <a:pPr lvl="3" algn="just" defTabSz="507040">
              <a:spcBef>
                <a:spcPts val="0"/>
              </a:spcBef>
              <a:spcAft>
                <a:spcPts val="0"/>
              </a:spcAft>
            </a:pPr>
            <a:r>
              <a:rPr lang="en-US" b="1" dirty="0">
                <a:latin typeface="Calibri" panose="020F0502020204030204" pitchFamily="34" charset="0"/>
              </a:rPr>
              <a:t>Piper Sandler Companies (NYSE: PIPR) is a leading investment bank and institutional securities firm driven to help clients Realize the Power of Partnership®. Securities brokerage and investment banking services are offered in the U.S. through Piper Sandler &amp; Co., member SIPC and FINRA; in Europe through Piper Sandler Ltd., authorized and regulated by the U.K. Financial Conduct Authority; and in Hong Kong through Piper Sandler Hong Kong Ltd., authorized and regulated by the Securities and Futures Commission. Asset management products and services are offered through separate investment advisory affiliates.</a:t>
            </a:r>
          </a:p>
          <a:p>
            <a:pPr lvl="3" algn="just" defTabSz="507040">
              <a:spcBef>
                <a:spcPts val="0"/>
              </a:spcBef>
              <a:spcAft>
                <a:spcPts val="0"/>
              </a:spcAft>
            </a:pPr>
            <a:endParaRPr lang="en-US" b="1" dirty="0">
              <a:latin typeface="Calibri" panose="020F0502020204030204" pitchFamily="34" charset="0"/>
            </a:endParaRPr>
          </a:p>
          <a:p>
            <a:pPr lvl="3" algn="just" defTabSz="507040">
              <a:spcBef>
                <a:spcPts val="0"/>
              </a:spcBef>
              <a:spcAft>
                <a:spcPts val="0"/>
              </a:spcAft>
            </a:pPr>
            <a:r>
              <a:rPr lang="en-US" b="1" dirty="0">
                <a:latin typeface="Calibri" panose="020F0502020204030204" pitchFamily="34" charset="0"/>
              </a:rPr>
              <a:t>© 2020 Piper Sandler Companies. 800 Nicollet Mall, Minneapolis, Minnesota 55402-7036</a:t>
            </a:r>
          </a:p>
          <a:p>
            <a:pPr lvl="3" algn="just" defTabSz="507040">
              <a:spcBef>
                <a:spcPts val="0"/>
              </a:spcBef>
              <a:spcAft>
                <a:spcPts val="0"/>
              </a:spcAft>
            </a:pPr>
            <a:endParaRPr lang="en-US" b="1" dirty="0">
              <a:latin typeface="Calibri" panose="020F0502020204030204" pitchFamily="34" charset="0"/>
            </a:endParaRPr>
          </a:p>
        </p:txBody>
      </p:sp>
    </p:spTree>
    <p:extLst>
      <p:ext uri="{BB962C8B-B14F-4D97-AF65-F5344CB8AC3E}">
        <p14:creationId xmlns:p14="http://schemas.microsoft.com/office/powerpoint/2010/main" val="345606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lstStyle/>
          <a:p>
            <a:r>
              <a:rPr lang="en-US" dirty="0"/>
              <a:t>Use of Proceeds</a:t>
            </a:r>
          </a:p>
        </p:txBody>
      </p:sp>
      <p:sp>
        <p:nvSpPr>
          <p:cNvPr id="5" name="Text Placeholder 4"/>
          <p:cNvSpPr>
            <a:spLocks noGrp="1"/>
          </p:cNvSpPr>
          <p:nvPr>
            <p:ph type="body" sz="quarter" idx="22"/>
          </p:nvPr>
        </p:nvSpPr>
        <p:spPr/>
        <p:txBody>
          <a:bodyPr/>
          <a:lstStyle/>
          <a:p>
            <a:pPr marL="0" indent="0" algn="just">
              <a:spcBef>
                <a:spcPts val="1800"/>
              </a:spcBef>
              <a:buNone/>
            </a:pPr>
            <a:r>
              <a:rPr lang="en-US" sz="2600" dirty="0">
                <a:latin typeface="Calibri" panose="020F0502020204030204" pitchFamily="34" charset="0"/>
              </a:rPr>
              <a:t>Proceeds may be used for “capital construction and improvements” with a useful life of 1 year or more.</a:t>
            </a:r>
          </a:p>
          <a:p>
            <a:pPr algn="just">
              <a:spcBef>
                <a:spcPts val="1800"/>
              </a:spcBef>
            </a:pPr>
            <a:endParaRPr lang="en-US" sz="2600" dirty="0">
              <a:latin typeface="Calibri" panose="020F0502020204030204" pitchFamily="34" charset="0"/>
            </a:endParaRPr>
          </a:p>
          <a:p>
            <a:pPr algn="just">
              <a:spcBef>
                <a:spcPts val="1800"/>
              </a:spcBef>
            </a:pPr>
            <a:endParaRPr lang="en-US" sz="2600" dirty="0">
              <a:latin typeface="Calibri" panose="020F0502020204030204" pitchFamily="34" charset="0"/>
            </a:endParaRPr>
          </a:p>
          <a:p>
            <a:pPr algn="just">
              <a:spcBef>
                <a:spcPts val="1800"/>
              </a:spcBef>
            </a:pPr>
            <a:r>
              <a:rPr lang="en-US" sz="2600" dirty="0">
                <a:latin typeface="Calibri" panose="020F0502020204030204" pitchFamily="34" charset="0"/>
              </a:rPr>
              <a:t>“Weighted average life” of bonds may not exceed “weighted average life” of projects.</a:t>
            </a:r>
          </a:p>
          <a:p>
            <a:pPr algn="just">
              <a:spcBef>
                <a:spcPts val="1800"/>
              </a:spcBef>
            </a:pPr>
            <a:r>
              <a:rPr lang="en-US" sz="2600" dirty="0">
                <a:latin typeface="Calibri" panose="020F0502020204030204" pitchFamily="34" charset="0"/>
              </a:rPr>
              <a:t>“Routine” maintenance and supplies are not eligible. </a:t>
            </a:r>
          </a:p>
          <a:p>
            <a:pPr algn="just">
              <a:spcBef>
                <a:spcPts val="1800"/>
              </a:spcBef>
            </a:pPr>
            <a:r>
              <a:rPr lang="en-US" sz="2600" dirty="0">
                <a:latin typeface="Calibri" panose="020F0502020204030204" pitchFamily="34" charset="0"/>
              </a:rPr>
              <a:t>Any interest earnings on proceeds must be used in accordance with ballot title.</a:t>
            </a:r>
          </a:p>
          <a:p>
            <a:endParaRPr lang="en-US" sz="2600"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74168658"/>
              </p:ext>
            </p:extLst>
          </p:nvPr>
        </p:nvGraphicFramePr>
        <p:xfrm>
          <a:off x="457201" y="2752090"/>
          <a:ext cx="9144001" cy="767080"/>
        </p:xfrm>
        <a:graphic>
          <a:graphicData uri="http://schemas.openxmlformats.org/drawingml/2006/table">
            <a:tbl>
              <a:tblPr firstRow="1" bandRow="1">
                <a:tableStyleId>{284E427A-3D55-4303-BF80-6455036E1DE7}</a:tableStyleId>
              </a:tblPr>
              <a:tblGrid>
                <a:gridCol w="2399812">
                  <a:extLst>
                    <a:ext uri="{9D8B030D-6E8A-4147-A177-3AD203B41FA5}">
                      <a16:colId xmlns:a16="http://schemas.microsoft.com/office/drawing/2014/main" val="20000"/>
                    </a:ext>
                  </a:extLst>
                </a:gridCol>
                <a:gridCol w="2755339">
                  <a:extLst>
                    <a:ext uri="{9D8B030D-6E8A-4147-A177-3AD203B41FA5}">
                      <a16:colId xmlns:a16="http://schemas.microsoft.com/office/drawing/2014/main" val="20001"/>
                    </a:ext>
                  </a:extLst>
                </a:gridCol>
                <a:gridCol w="2388974">
                  <a:extLst>
                    <a:ext uri="{9D8B030D-6E8A-4147-A177-3AD203B41FA5}">
                      <a16:colId xmlns:a16="http://schemas.microsoft.com/office/drawing/2014/main" val="20002"/>
                    </a:ext>
                  </a:extLst>
                </a:gridCol>
                <a:gridCol w="1599876">
                  <a:extLst>
                    <a:ext uri="{9D8B030D-6E8A-4147-A177-3AD203B41FA5}">
                      <a16:colId xmlns:a16="http://schemas.microsoft.com/office/drawing/2014/main" val="20003"/>
                    </a:ext>
                  </a:extLst>
                </a:gridCol>
              </a:tblGrid>
              <a:tr h="3962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rPr>
                        <a:t>Land and other assets</a:t>
                      </a:r>
                    </a:p>
                  </a:txBody>
                  <a:tcPr/>
                </a:tc>
                <a:tc>
                  <a:txBody>
                    <a:bodyPr/>
                    <a:lstStyle/>
                    <a:p>
                      <a:pPr algn="ctr"/>
                      <a:r>
                        <a:rPr lang="en-US" sz="1800" b="1" dirty="0">
                          <a:latin typeface="Calibri" panose="020F0502020204030204" pitchFamily="34" charset="0"/>
                        </a:rPr>
                        <a:t>Acquisition</a:t>
                      </a:r>
                    </a:p>
                  </a:txBody>
                  <a:tcPr/>
                </a:tc>
                <a:tc>
                  <a:txBody>
                    <a:bodyPr/>
                    <a:lstStyle/>
                    <a:p>
                      <a:pPr algn="ctr"/>
                      <a:r>
                        <a:rPr lang="en-US" sz="1800" b="1" dirty="0">
                          <a:latin typeface="Calibri" panose="020F0502020204030204" pitchFamily="34" charset="0"/>
                        </a:rPr>
                        <a:t>Construction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rPr>
                        <a:t>Improvements</a:t>
                      </a:r>
                    </a:p>
                  </a:txBody>
                  <a:tcPr/>
                </a:tc>
                <a:extLst>
                  <a:ext uri="{0D108BD9-81ED-4DB2-BD59-A6C34878D82A}">
                    <a16:rowId xmlns:a16="http://schemas.microsoft.com/office/drawing/2014/main" val="10000"/>
                  </a:ext>
                </a:extLst>
              </a:tr>
              <a:tr h="370840">
                <a:tc>
                  <a:txBody>
                    <a:bodyPr/>
                    <a:lstStyle/>
                    <a:p>
                      <a:pPr algn="ctr"/>
                      <a:r>
                        <a:rPr lang="en-US" sz="1800" b="1" dirty="0">
                          <a:latin typeface="Calibri" panose="020F0502020204030204" pitchFamily="34" charset="0"/>
                        </a:rPr>
                        <a:t>Remodeling</a:t>
                      </a:r>
                    </a:p>
                  </a:txBody>
                  <a:tcPr/>
                </a:tc>
                <a:tc>
                  <a:txBody>
                    <a:bodyPr/>
                    <a:lstStyle/>
                    <a:p>
                      <a:pPr algn="ctr"/>
                      <a:r>
                        <a:rPr lang="en-US" sz="1800" b="1" dirty="0">
                          <a:latin typeface="Calibri" panose="020F0502020204030204" pitchFamily="34" charset="0"/>
                        </a:rPr>
                        <a:t>Furnishing &amp; Equipping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rPr>
                        <a:t>Maintenance or Repair</a:t>
                      </a:r>
                    </a:p>
                  </a:txBody>
                  <a:tcPr/>
                </a:tc>
                <a:tc>
                  <a:txBody>
                    <a:bodyPr/>
                    <a:lstStyle/>
                    <a:p>
                      <a:endParaRPr lang="en-US" sz="1800" b="1" dirty="0">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6704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57201" y="724584"/>
            <a:ext cx="9144000" cy="477683"/>
          </a:xfrm>
        </p:spPr>
        <p:txBody>
          <a:bodyPr/>
          <a:lstStyle/>
          <a:p>
            <a:r>
              <a:rPr lang="en-US" sz="2800" dirty="0">
                <a:solidFill>
                  <a:srgbClr val="0091FE"/>
                </a:solidFill>
              </a:rPr>
              <a:t>Federal Legal Rules</a:t>
            </a:r>
          </a:p>
        </p:txBody>
      </p:sp>
      <p:sp>
        <p:nvSpPr>
          <p:cNvPr id="5" name="Text Placeholder 4"/>
          <p:cNvSpPr>
            <a:spLocks noGrp="1"/>
          </p:cNvSpPr>
          <p:nvPr>
            <p:ph type="body" sz="quarter" idx="10"/>
          </p:nvPr>
        </p:nvSpPr>
        <p:spPr>
          <a:xfrm>
            <a:off x="478467" y="1377046"/>
            <a:ext cx="9037673" cy="5751118"/>
          </a:xfrm>
        </p:spPr>
        <p:txBody>
          <a:bodyPr anchor="t"/>
          <a:lstStyle/>
          <a:p>
            <a:pPr lvl="3" algn="just">
              <a:lnSpc>
                <a:spcPts val="3200"/>
              </a:lnSpc>
              <a:spcBef>
                <a:spcPts val="0"/>
              </a:spcBef>
              <a:spcAft>
                <a:spcPts val="1200"/>
              </a:spcAft>
            </a:pPr>
            <a:r>
              <a:rPr lang="en-US" sz="2600" b="1" dirty="0">
                <a:latin typeface="Calibri" panose="020F0502020204030204" pitchFamily="34" charset="0"/>
              </a:rPr>
              <a:t>Tax-exempt bonds are subject to federal tax law.  Key provisions:</a:t>
            </a:r>
          </a:p>
          <a:p>
            <a:pPr marL="342900" lvl="3" indent="-342900" algn="just">
              <a:lnSpc>
                <a:spcPts val="3200"/>
              </a:lnSpc>
              <a:spcBef>
                <a:spcPts val="0"/>
              </a:spcBef>
              <a:spcAft>
                <a:spcPts val="0"/>
              </a:spcAft>
              <a:buClr>
                <a:srgbClr val="0091FE"/>
              </a:buClr>
              <a:buFont typeface="Wingdings" panose="05000000000000000000" pitchFamily="2" charset="2"/>
              <a:buChar char="§"/>
            </a:pPr>
            <a:r>
              <a:rPr lang="en-US" sz="2600" b="1" dirty="0">
                <a:latin typeface="Calibri" panose="020F0502020204030204" pitchFamily="34" charset="0"/>
              </a:rPr>
              <a:t>Use of Proceeds</a:t>
            </a:r>
          </a:p>
          <a:p>
            <a:pPr marL="628650" lvl="5" indent="-284163" algn="just">
              <a:lnSpc>
                <a:spcPts val="3200"/>
              </a:lnSpc>
              <a:spcAft>
                <a:spcPts val="0"/>
              </a:spcAft>
              <a:buClr>
                <a:schemeClr val="bg2"/>
              </a:buClr>
              <a:buFont typeface="Wingdings" panose="05000000000000000000" pitchFamily="2" charset="2"/>
              <a:buChar char="ü"/>
            </a:pPr>
            <a:r>
              <a:rPr lang="en-US" sz="2600" b="1" dirty="0">
                <a:latin typeface="Calibri" panose="020F0502020204030204" pitchFamily="34" charset="0"/>
              </a:rPr>
              <a:t>Public purpose projects are OK</a:t>
            </a:r>
          </a:p>
          <a:p>
            <a:pPr marL="628650" lvl="5" indent="-284163" algn="just">
              <a:lnSpc>
                <a:spcPts val="3200"/>
              </a:lnSpc>
              <a:spcAft>
                <a:spcPts val="1200"/>
              </a:spcAft>
              <a:buClr>
                <a:schemeClr val="bg2"/>
              </a:buClr>
              <a:buFont typeface="Wingdings" panose="05000000000000000000" pitchFamily="2" charset="2"/>
              <a:buChar char="ü"/>
            </a:pPr>
            <a:r>
              <a:rPr lang="en-US" sz="2600" b="1" dirty="0">
                <a:latin typeface="Calibri" panose="020F0502020204030204" pitchFamily="34" charset="0"/>
              </a:rPr>
              <a:t>Certain limitations on ‘partnerships,’ (e.g. non-profits)</a:t>
            </a:r>
          </a:p>
          <a:p>
            <a:pPr marL="342900" lvl="3" indent="-342900" algn="just">
              <a:lnSpc>
                <a:spcPts val="3200"/>
              </a:lnSpc>
              <a:spcBef>
                <a:spcPts val="0"/>
              </a:spcBef>
              <a:spcAft>
                <a:spcPts val="1200"/>
              </a:spcAft>
              <a:buClr>
                <a:srgbClr val="0091FE"/>
              </a:buClr>
              <a:buFont typeface="Wingdings" panose="05000000000000000000" pitchFamily="2" charset="2"/>
              <a:buChar char="§"/>
            </a:pPr>
            <a:r>
              <a:rPr lang="en-US" sz="2600" b="1" dirty="0">
                <a:latin typeface="Calibri" panose="020F0502020204030204" pitchFamily="34" charset="0"/>
              </a:rPr>
              <a:t>Reimbursement of past expenditures allowed during a limited period with approval of a reimbursement resolution</a:t>
            </a:r>
          </a:p>
          <a:p>
            <a:pPr marL="342900" lvl="3" indent="-342900" algn="just">
              <a:lnSpc>
                <a:spcPts val="3200"/>
              </a:lnSpc>
              <a:spcBef>
                <a:spcPts val="0"/>
              </a:spcBef>
              <a:spcAft>
                <a:spcPts val="0"/>
              </a:spcAft>
              <a:buClr>
                <a:srgbClr val="0091FE"/>
              </a:buClr>
              <a:buFont typeface="Wingdings" panose="05000000000000000000" pitchFamily="2" charset="2"/>
              <a:buChar char="§"/>
            </a:pPr>
            <a:r>
              <a:rPr lang="en-US" sz="2600" b="1" dirty="0">
                <a:latin typeface="Calibri" panose="020F0502020204030204" pitchFamily="34" charset="0"/>
              </a:rPr>
              <a:t>Timing of Spending Proceeds:</a:t>
            </a:r>
          </a:p>
          <a:p>
            <a:pPr marL="628650" lvl="5" indent="-284163" algn="just">
              <a:lnSpc>
                <a:spcPts val="3200"/>
              </a:lnSpc>
              <a:spcAft>
                <a:spcPts val="0"/>
              </a:spcAft>
              <a:buClr>
                <a:schemeClr val="bg2"/>
              </a:buClr>
              <a:buFont typeface="Wingdings" panose="05000000000000000000" pitchFamily="2" charset="2"/>
              <a:buChar char="ü"/>
            </a:pPr>
            <a:r>
              <a:rPr lang="en-US" sz="2600" b="1" dirty="0">
                <a:latin typeface="Calibri" panose="020F0502020204030204" pitchFamily="34" charset="0"/>
              </a:rPr>
              <a:t>Issuer must have ‘reasonable expectation’ it will spend 85% of the proceeds in 3 years</a:t>
            </a:r>
          </a:p>
          <a:p>
            <a:pPr marL="628650" lvl="5" indent="-284163" algn="just">
              <a:lnSpc>
                <a:spcPts val="3200"/>
              </a:lnSpc>
              <a:spcAft>
                <a:spcPts val="1200"/>
              </a:spcAft>
              <a:buClr>
                <a:schemeClr val="bg2"/>
              </a:buClr>
              <a:buFont typeface="Wingdings" panose="05000000000000000000" pitchFamily="2" charset="2"/>
              <a:buChar char="ü"/>
            </a:pPr>
            <a:r>
              <a:rPr lang="en-US" sz="2600" b="1" dirty="0">
                <a:latin typeface="Calibri" panose="020F0502020204030204" pitchFamily="34" charset="0"/>
              </a:rPr>
              <a:t>Includes any premium on proceeds</a:t>
            </a:r>
          </a:p>
          <a:p>
            <a:pPr marL="0" lvl="4" indent="0" algn="just">
              <a:lnSpc>
                <a:spcPts val="3200"/>
              </a:lnSpc>
              <a:spcAft>
                <a:spcPts val="0"/>
              </a:spcAft>
              <a:buClr>
                <a:srgbClr val="0091FE"/>
              </a:buClr>
              <a:buNone/>
            </a:pPr>
            <a:r>
              <a:rPr lang="en-US" sz="2600" b="1" dirty="0">
                <a:latin typeface="Calibri" panose="020F0502020204030204" pitchFamily="34" charset="0"/>
              </a:rPr>
              <a:t>SEC Rule 15C2-12 requires issuers to provide bond holders annual financial information.</a:t>
            </a:r>
          </a:p>
        </p:txBody>
      </p:sp>
    </p:spTree>
    <p:extLst>
      <p:ext uri="{BB962C8B-B14F-4D97-AF65-F5344CB8AC3E}">
        <p14:creationId xmlns:p14="http://schemas.microsoft.com/office/powerpoint/2010/main" val="3814697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457201" y="1359017"/>
            <a:ext cx="8983979" cy="5545122"/>
          </a:xfrm>
        </p:spPr>
        <p:txBody>
          <a:bodyPr/>
          <a:lstStyle/>
          <a:p>
            <a:pPr algn="just"/>
            <a:r>
              <a:rPr lang="en-US" dirty="0"/>
              <a:t>Debt service is payable from a dedicated property tax levy in addition to operating levy.</a:t>
            </a:r>
          </a:p>
          <a:p>
            <a:r>
              <a:rPr lang="en-US" dirty="0"/>
              <a:t>Levy rate is calculated annually by the County Assessor:</a:t>
            </a:r>
          </a:p>
          <a:p>
            <a:endParaRPr lang="en-US" dirty="0"/>
          </a:p>
          <a:p>
            <a:endParaRPr lang="en-US" dirty="0"/>
          </a:p>
          <a:p>
            <a:endParaRPr lang="en-US" dirty="0"/>
          </a:p>
          <a:p>
            <a:pPr algn="just"/>
            <a:r>
              <a:rPr lang="en-US" dirty="0"/>
              <a:t>Districts CANNOT guarantee a rate; actual rate paid will depend on AV in future.</a:t>
            </a:r>
          </a:p>
          <a:p>
            <a:endParaRPr lang="en-US" dirty="0"/>
          </a:p>
        </p:txBody>
      </p:sp>
      <p:sp>
        <p:nvSpPr>
          <p:cNvPr id="4" name="Text Placeholder 3"/>
          <p:cNvSpPr>
            <a:spLocks noGrp="1"/>
          </p:cNvSpPr>
          <p:nvPr>
            <p:ph type="body" sz="quarter" idx="21"/>
          </p:nvPr>
        </p:nvSpPr>
        <p:spPr/>
        <p:txBody>
          <a:bodyPr/>
          <a:lstStyle/>
          <a:p>
            <a:r>
              <a:rPr lang="en-US" dirty="0"/>
              <a:t>Calculating the Bond Levy Rate</a:t>
            </a:r>
          </a:p>
        </p:txBody>
      </p:sp>
      <p:sp>
        <p:nvSpPr>
          <p:cNvPr id="24" name="TextBox 23"/>
          <p:cNvSpPr txBox="1"/>
          <p:nvPr/>
        </p:nvSpPr>
        <p:spPr>
          <a:xfrm>
            <a:off x="207425" y="3133725"/>
            <a:ext cx="6241000" cy="492443"/>
          </a:xfrm>
          <a:prstGeom prst="rect">
            <a:avLst/>
          </a:prstGeom>
          <a:noFill/>
        </p:spPr>
        <p:txBody>
          <a:bodyPr wrap="square" rtlCol="0">
            <a:spAutoFit/>
          </a:bodyPr>
          <a:lstStyle/>
          <a:p>
            <a:pPr algn="ctr"/>
            <a:r>
              <a:rPr lang="en-US" sz="2600" b="1" dirty="0">
                <a:solidFill>
                  <a:schemeClr val="bg2"/>
                </a:solidFill>
                <a:latin typeface="Calibri" panose="020F0502020204030204" pitchFamily="34" charset="0"/>
              </a:rPr>
              <a:t>Debt Service Due + Delinquencies</a:t>
            </a:r>
          </a:p>
        </p:txBody>
      </p:sp>
      <p:sp>
        <p:nvSpPr>
          <p:cNvPr id="25" name="TextBox 24"/>
          <p:cNvSpPr txBox="1"/>
          <p:nvPr/>
        </p:nvSpPr>
        <p:spPr>
          <a:xfrm>
            <a:off x="5762625" y="3269932"/>
            <a:ext cx="2792027" cy="492443"/>
          </a:xfrm>
          <a:prstGeom prst="rect">
            <a:avLst/>
          </a:prstGeom>
          <a:solidFill>
            <a:srgbClr val="283138"/>
          </a:solidFill>
        </p:spPr>
        <p:txBody>
          <a:bodyPr wrap="square" rtlCol="0">
            <a:spAutoFit/>
          </a:bodyPr>
          <a:lstStyle/>
          <a:p>
            <a:r>
              <a:rPr lang="en-US" sz="2200" b="1" dirty="0">
                <a:solidFill>
                  <a:schemeClr val="bg2"/>
                </a:solidFill>
                <a:latin typeface="Calibri" panose="020F0502020204030204" pitchFamily="34" charset="0"/>
              </a:rPr>
              <a:t>=  </a:t>
            </a:r>
            <a:r>
              <a:rPr lang="en-US" sz="2600" b="1" dirty="0">
                <a:solidFill>
                  <a:schemeClr val="bg2"/>
                </a:solidFill>
                <a:latin typeface="Calibri" panose="020F0502020204030204" pitchFamily="34" charset="0"/>
              </a:rPr>
              <a:t>Bond Levy Rate</a:t>
            </a:r>
          </a:p>
        </p:txBody>
      </p:sp>
      <p:sp>
        <p:nvSpPr>
          <p:cNvPr id="26" name="Rectangle 25"/>
          <p:cNvSpPr/>
          <p:nvPr/>
        </p:nvSpPr>
        <p:spPr>
          <a:xfrm>
            <a:off x="996026" y="3514725"/>
            <a:ext cx="4461799" cy="492443"/>
          </a:xfrm>
          <a:prstGeom prst="rect">
            <a:avLst/>
          </a:prstGeom>
          <a:solidFill>
            <a:srgbClr val="283138"/>
          </a:solidFill>
        </p:spPr>
        <p:txBody>
          <a:bodyPr wrap="none">
            <a:spAutoFit/>
          </a:bodyPr>
          <a:lstStyle/>
          <a:p>
            <a:pPr algn="ctr"/>
            <a:r>
              <a:rPr lang="en-US" sz="2600" b="1" dirty="0">
                <a:solidFill>
                  <a:schemeClr val="bg2"/>
                </a:solidFill>
                <a:latin typeface="Calibri" panose="020F0502020204030204" pitchFamily="34" charset="0"/>
              </a:rPr>
              <a:t>(District Assessed Value/1,000)</a:t>
            </a:r>
          </a:p>
        </p:txBody>
      </p:sp>
      <p:sp>
        <p:nvSpPr>
          <p:cNvPr id="27" name="Rectangle 26"/>
          <p:cNvSpPr/>
          <p:nvPr/>
        </p:nvSpPr>
        <p:spPr>
          <a:xfrm>
            <a:off x="936378" y="3547227"/>
            <a:ext cx="4750045" cy="492443"/>
          </a:xfrm>
          <a:prstGeom prst="rect">
            <a:avLst/>
          </a:prstGeom>
          <a:solidFill>
            <a:srgbClr val="283138"/>
          </a:solidFill>
        </p:spPr>
        <p:txBody>
          <a:bodyPr wrap="square">
            <a:spAutoFit/>
          </a:bodyPr>
          <a:lstStyle/>
          <a:p>
            <a:pPr algn="ctr"/>
            <a:r>
              <a:rPr lang="en-US" sz="2600" b="1" dirty="0">
                <a:solidFill>
                  <a:schemeClr val="bg2"/>
                </a:solidFill>
                <a:latin typeface="Calibri" panose="020F0502020204030204" pitchFamily="34" charset="0"/>
              </a:rPr>
              <a:t>($1 billion /1,000)</a:t>
            </a:r>
          </a:p>
        </p:txBody>
      </p:sp>
      <p:sp>
        <p:nvSpPr>
          <p:cNvPr id="28" name="TextBox 27"/>
          <p:cNvSpPr txBox="1"/>
          <p:nvPr/>
        </p:nvSpPr>
        <p:spPr>
          <a:xfrm>
            <a:off x="5765673" y="3273933"/>
            <a:ext cx="2792027" cy="492443"/>
          </a:xfrm>
          <a:prstGeom prst="rect">
            <a:avLst/>
          </a:prstGeom>
          <a:solidFill>
            <a:srgbClr val="283138"/>
          </a:solidFill>
        </p:spPr>
        <p:txBody>
          <a:bodyPr wrap="square" rtlCol="0">
            <a:spAutoFit/>
          </a:bodyPr>
          <a:lstStyle/>
          <a:p>
            <a:r>
              <a:rPr lang="en-US" sz="2200" b="1" dirty="0">
                <a:solidFill>
                  <a:schemeClr val="bg2"/>
                </a:solidFill>
                <a:latin typeface="Calibri" panose="020F0502020204030204" pitchFamily="34" charset="0"/>
              </a:rPr>
              <a:t>=  $</a:t>
            </a:r>
            <a:r>
              <a:rPr lang="en-US" sz="2600" b="1" dirty="0">
                <a:solidFill>
                  <a:schemeClr val="bg2"/>
                </a:solidFill>
                <a:latin typeface="Calibri" panose="020F0502020204030204" pitchFamily="34" charset="0"/>
              </a:rPr>
              <a:t>1.00</a:t>
            </a:r>
          </a:p>
        </p:txBody>
      </p:sp>
      <p:sp>
        <p:nvSpPr>
          <p:cNvPr id="29" name="Rectangle 28"/>
          <p:cNvSpPr/>
          <p:nvPr/>
        </p:nvSpPr>
        <p:spPr>
          <a:xfrm>
            <a:off x="918829" y="3555682"/>
            <a:ext cx="4754880" cy="492443"/>
          </a:xfrm>
          <a:prstGeom prst="rect">
            <a:avLst/>
          </a:prstGeom>
          <a:solidFill>
            <a:srgbClr val="283138"/>
          </a:solidFill>
        </p:spPr>
        <p:txBody>
          <a:bodyPr wrap="square">
            <a:spAutoFit/>
          </a:bodyPr>
          <a:lstStyle/>
          <a:p>
            <a:pPr algn="ctr"/>
            <a:r>
              <a:rPr lang="en-US" sz="2600" b="1" dirty="0">
                <a:solidFill>
                  <a:schemeClr val="bg2"/>
                </a:solidFill>
                <a:latin typeface="Calibri" panose="020F0502020204030204" pitchFamily="34" charset="0"/>
              </a:rPr>
              <a:t>($2 billion/1,000)</a:t>
            </a:r>
          </a:p>
        </p:txBody>
      </p:sp>
      <p:sp>
        <p:nvSpPr>
          <p:cNvPr id="30" name="TextBox 29"/>
          <p:cNvSpPr txBox="1"/>
          <p:nvPr/>
        </p:nvSpPr>
        <p:spPr>
          <a:xfrm>
            <a:off x="5765673" y="3273933"/>
            <a:ext cx="2792027" cy="492443"/>
          </a:xfrm>
          <a:prstGeom prst="rect">
            <a:avLst/>
          </a:prstGeom>
          <a:solidFill>
            <a:srgbClr val="283138"/>
          </a:solidFill>
        </p:spPr>
        <p:txBody>
          <a:bodyPr wrap="square" rtlCol="0">
            <a:spAutoFit/>
          </a:bodyPr>
          <a:lstStyle/>
          <a:p>
            <a:r>
              <a:rPr lang="en-US" sz="2200" b="1" dirty="0">
                <a:solidFill>
                  <a:schemeClr val="bg2"/>
                </a:solidFill>
                <a:latin typeface="Calibri" panose="020F0502020204030204" pitchFamily="34" charset="0"/>
              </a:rPr>
              <a:t>=  $</a:t>
            </a:r>
            <a:r>
              <a:rPr lang="en-US" sz="2600" b="1" dirty="0">
                <a:solidFill>
                  <a:schemeClr val="bg2"/>
                </a:solidFill>
                <a:latin typeface="Calibri" panose="020F0502020204030204" pitchFamily="34" charset="0"/>
              </a:rPr>
              <a:t>0.50</a:t>
            </a:r>
          </a:p>
        </p:txBody>
      </p:sp>
      <p:sp>
        <p:nvSpPr>
          <p:cNvPr id="31" name="TextBox 30"/>
          <p:cNvSpPr txBox="1"/>
          <p:nvPr/>
        </p:nvSpPr>
        <p:spPr>
          <a:xfrm>
            <a:off x="962024" y="3022282"/>
            <a:ext cx="4724401" cy="492443"/>
          </a:xfrm>
          <a:prstGeom prst="rect">
            <a:avLst/>
          </a:prstGeom>
          <a:solidFill>
            <a:srgbClr val="283138"/>
          </a:solidFill>
        </p:spPr>
        <p:txBody>
          <a:bodyPr wrap="square" rtlCol="0">
            <a:spAutoFit/>
          </a:bodyPr>
          <a:lstStyle/>
          <a:p>
            <a:pPr algn="ctr"/>
            <a:r>
              <a:rPr lang="en-US" sz="2600" b="1" dirty="0">
                <a:solidFill>
                  <a:schemeClr val="bg2"/>
                </a:solidFill>
                <a:latin typeface="Calibri" panose="020F0502020204030204" pitchFamily="34" charset="0"/>
              </a:rPr>
              <a:t>$950,000 + 50,000</a:t>
            </a:r>
          </a:p>
        </p:txBody>
      </p:sp>
      <p:sp>
        <p:nvSpPr>
          <p:cNvPr id="32" name="Rectangle 31"/>
          <p:cNvSpPr/>
          <p:nvPr/>
        </p:nvSpPr>
        <p:spPr>
          <a:xfrm>
            <a:off x="855345" y="3590925"/>
            <a:ext cx="4754880" cy="492443"/>
          </a:xfrm>
          <a:prstGeom prst="rect">
            <a:avLst/>
          </a:prstGeom>
          <a:solidFill>
            <a:srgbClr val="283138"/>
          </a:solidFill>
        </p:spPr>
        <p:txBody>
          <a:bodyPr wrap="square">
            <a:spAutoFit/>
          </a:bodyPr>
          <a:lstStyle/>
          <a:p>
            <a:pPr algn="ctr"/>
            <a:r>
              <a:rPr lang="en-US" sz="2600" b="1" dirty="0">
                <a:solidFill>
                  <a:schemeClr val="bg2"/>
                </a:solidFill>
                <a:latin typeface="Calibri" panose="020F0502020204030204" pitchFamily="34" charset="0"/>
              </a:rPr>
              <a:t>($500 million/1,000)</a:t>
            </a:r>
          </a:p>
        </p:txBody>
      </p:sp>
      <p:cxnSp>
        <p:nvCxnSpPr>
          <p:cNvPr id="3" name="Straight Connector 2"/>
          <p:cNvCxnSpPr/>
          <p:nvPr/>
        </p:nvCxnSpPr>
        <p:spPr>
          <a:xfrm>
            <a:off x="918829" y="3548593"/>
            <a:ext cx="475488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21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Bond Levy Structure Options</a:t>
            </a:r>
          </a:p>
        </p:txBody>
      </p:sp>
      <p:sp>
        <p:nvSpPr>
          <p:cNvPr id="3" name="Text Placeholder 2"/>
          <p:cNvSpPr>
            <a:spLocks noGrp="1"/>
          </p:cNvSpPr>
          <p:nvPr>
            <p:ph type="body" sz="quarter" idx="22"/>
          </p:nvPr>
        </p:nvSpPr>
        <p:spPr/>
        <p:txBody>
          <a:bodyPr/>
          <a:lstStyle/>
          <a:p>
            <a:pPr marL="0" indent="0" algn="just">
              <a:spcBef>
                <a:spcPts val="600"/>
              </a:spcBef>
              <a:buNone/>
            </a:pPr>
            <a:r>
              <a:rPr lang="en-US" dirty="0">
                <a:solidFill>
                  <a:schemeClr val="bg2"/>
                </a:solidFill>
                <a:latin typeface="+mj-lt"/>
                <a:cs typeface="Arial" charset="0"/>
              </a:rPr>
              <a:t>Things to think about:</a:t>
            </a:r>
          </a:p>
          <a:p>
            <a:pPr marL="914400" indent="-625475" algn="just">
              <a:spcBef>
                <a:spcPts val="600"/>
              </a:spcBef>
            </a:pPr>
            <a:r>
              <a:rPr lang="en-US" dirty="0">
                <a:solidFill>
                  <a:srgbClr val="F8F8F8"/>
                </a:solidFill>
                <a:latin typeface="+mj-lt"/>
                <a:cs typeface="Arial" charset="0"/>
              </a:rPr>
              <a:t>Length of Issue </a:t>
            </a:r>
          </a:p>
          <a:p>
            <a:pPr marL="914400" indent="-625475" algn="just">
              <a:spcBef>
                <a:spcPts val="600"/>
              </a:spcBef>
            </a:pPr>
            <a:r>
              <a:rPr lang="en-US" dirty="0">
                <a:solidFill>
                  <a:srgbClr val="F8F8F8"/>
                </a:solidFill>
                <a:latin typeface="+mj-lt"/>
                <a:cs typeface="Arial" charset="0"/>
              </a:rPr>
              <a:t>Useful life of financed items?</a:t>
            </a:r>
          </a:p>
          <a:p>
            <a:pPr marL="914400" indent="-625475" algn="just">
              <a:spcBef>
                <a:spcPts val="600"/>
              </a:spcBef>
            </a:pPr>
            <a:r>
              <a:rPr lang="en-US" dirty="0">
                <a:solidFill>
                  <a:srgbClr val="F8F8F8"/>
                </a:solidFill>
                <a:latin typeface="+mj-lt"/>
                <a:cs typeface="Arial" charset="0"/>
              </a:rPr>
              <a:t>Annual vs overall cost</a:t>
            </a:r>
          </a:p>
          <a:p>
            <a:pPr marL="914400" indent="-625475" algn="just">
              <a:spcBef>
                <a:spcPts val="600"/>
              </a:spcBef>
            </a:pPr>
            <a:r>
              <a:rPr lang="en-US" dirty="0">
                <a:solidFill>
                  <a:srgbClr val="F8F8F8"/>
                </a:solidFill>
                <a:latin typeface="+mj-lt"/>
                <a:cs typeface="Arial" charset="0"/>
              </a:rPr>
              <a:t>Specific community priorities</a:t>
            </a:r>
          </a:p>
          <a:p>
            <a:pPr marL="914400" indent="-625475" algn="just">
              <a:spcBef>
                <a:spcPts val="600"/>
              </a:spcBef>
            </a:pPr>
            <a:r>
              <a:rPr lang="en-US" dirty="0">
                <a:solidFill>
                  <a:srgbClr val="F8F8F8"/>
                </a:solidFill>
                <a:latin typeface="+mj-lt"/>
                <a:cs typeface="Arial" charset="0"/>
              </a:rPr>
              <a:t>Levy Impact	</a:t>
            </a:r>
          </a:p>
          <a:p>
            <a:pPr marL="914400" indent="-625475" algn="just">
              <a:spcBef>
                <a:spcPts val="600"/>
              </a:spcBef>
            </a:pPr>
            <a:r>
              <a:rPr lang="en-US" dirty="0">
                <a:solidFill>
                  <a:srgbClr val="F8F8F8"/>
                </a:solidFill>
                <a:latin typeface="+mj-lt"/>
                <a:cs typeface="Arial" charset="0"/>
              </a:rPr>
              <a:t>Focus on single issue or combined debt burden?</a:t>
            </a:r>
          </a:p>
          <a:p>
            <a:pPr marL="914400" indent="-625475" algn="just">
              <a:spcBef>
                <a:spcPts val="600"/>
              </a:spcBef>
            </a:pPr>
            <a:r>
              <a:rPr lang="en-US" dirty="0">
                <a:solidFill>
                  <a:srgbClr val="F8F8F8"/>
                </a:solidFill>
                <a:latin typeface="+mj-lt"/>
                <a:cs typeface="Arial" charset="0"/>
              </a:rPr>
              <a:t>Future debt plans?</a:t>
            </a:r>
          </a:p>
          <a:p>
            <a:endParaRPr lang="en-US" dirty="0">
              <a:latin typeface="+mj-lt"/>
            </a:endParaRPr>
          </a:p>
        </p:txBody>
      </p:sp>
    </p:spTree>
    <p:extLst>
      <p:ext uri="{BB962C8B-B14F-4D97-AF65-F5344CB8AC3E}">
        <p14:creationId xmlns:p14="http://schemas.microsoft.com/office/powerpoint/2010/main" val="1563211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Bond Levy Structure Options, Continued</a:t>
            </a:r>
          </a:p>
        </p:txBody>
      </p:sp>
      <p:sp>
        <p:nvSpPr>
          <p:cNvPr id="3" name="Text Placeholder 2"/>
          <p:cNvSpPr>
            <a:spLocks noGrp="1"/>
          </p:cNvSpPr>
          <p:nvPr>
            <p:ph type="body" sz="quarter" idx="22"/>
          </p:nvPr>
        </p:nvSpPr>
        <p:spPr>
          <a:xfrm>
            <a:off x="457201" y="1843774"/>
            <a:ext cx="3138853" cy="5251618"/>
          </a:xfrm>
        </p:spPr>
        <p:txBody>
          <a:bodyPr/>
          <a:lstStyle/>
          <a:p>
            <a:pPr marL="0" indent="0">
              <a:buNone/>
            </a:pPr>
            <a:r>
              <a:rPr lang="en-US" sz="2000" dirty="0">
                <a:solidFill>
                  <a:schemeClr val="bg2"/>
                </a:solidFill>
              </a:rPr>
              <a:t>Ballot Title: </a:t>
            </a:r>
          </a:p>
          <a:p>
            <a:pPr marL="0" indent="0">
              <a:spcAft>
                <a:spcPts val="1200"/>
              </a:spcAft>
              <a:buNone/>
            </a:pPr>
            <a:r>
              <a:rPr lang="en-US" sz="2000" dirty="0"/>
              <a:t>“The State will provide a $4,000,000 matching grant if voters approve the bonds.  If voters do not approve the bonds, the grant will be diverted to another school district.”</a:t>
            </a:r>
          </a:p>
          <a:p>
            <a:pPr marL="0" indent="0">
              <a:spcAft>
                <a:spcPts val="1200"/>
              </a:spcAft>
              <a:buNone/>
            </a:pPr>
            <a:r>
              <a:rPr lang="en-US" sz="2000" dirty="0"/>
              <a:t>“With expiring 2000 bond, </a:t>
            </a:r>
            <a:r>
              <a:rPr lang="en-US" sz="2000" u="sng" dirty="0">
                <a:solidFill>
                  <a:schemeClr val="bg2"/>
                </a:solidFill>
              </a:rPr>
              <a:t>the estimated increase in tax rate is $1.00 per $1,000 of assessed property value over the current rate. </a:t>
            </a:r>
            <a:r>
              <a:rPr lang="en-US" sz="2000" dirty="0"/>
              <a:t> Actual levy rate may differ due to actual interest rates and/or changes in assessed value.”</a:t>
            </a:r>
          </a:p>
          <a:p>
            <a:pPr marL="0" indent="0">
              <a:buNone/>
            </a:pPr>
            <a:endParaRPr lang="en-US" dirty="0"/>
          </a:p>
        </p:txBody>
      </p:sp>
      <p:pic>
        <p:nvPicPr>
          <p:cNvPr id="5" name="Picture 4"/>
          <p:cNvPicPr>
            <a:picLocks noChangeAspect="1"/>
          </p:cNvPicPr>
          <p:nvPr/>
        </p:nvPicPr>
        <p:blipFill>
          <a:blip r:embed="rId2"/>
          <a:stretch>
            <a:fillRect/>
          </a:stretch>
        </p:blipFill>
        <p:spPr>
          <a:xfrm>
            <a:off x="3807069" y="2197879"/>
            <a:ext cx="5939175" cy="4320162"/>
          </a:xfrm>
          <a:prstGeom prst="rect">
            <a:avLst/>
          </a:prstGeom>
          <a:solidFill>
            <a:schemeClr val="bg1"/>
          </a:solidFill>
        </p:spPr>
      </p:pic>
      <p:sp>
        <p:nvSpPr>
          <p:cNvPr id="6" name="Text Placeholder 2"/>
          <p:cNvSpPr txBox="1">
            <a:spLocks/>
          </p:cNvSpPr>
          <p:nvPr/>
        </p:nvSpPr>
        <p:spPr>
          <a:xfrm>
            <a:off x="457201" y="1359017"/>
            <a:ext cx="9144000" cy="506133"/>
          </a:xfrm>
          <a:prstGeom prst="rect">
            <a:avLst/>
          </a:prstGeom>
        </p:spPr>
        <p:txBody>
          <a:bodyPr vert="horz" lIns="0" tIns="0" rIns="0" bIns="0" rtlCol="0">
            <a:noAutofit/>
          </a:bodyPr>
          <a:lstStyle>
            <a:lvl1pPr marL="457039" marR="0" indent="-457039" algn="l" defTabSz="509233" rtl="0" eaLnBrk="1" fontAlgn="auto" latinLnBrk="0" hangingPunct="1">
              <a:lnSpc>
                <a:spcPct val="100000"/>
              </a:lnSpc>
              <a:spcBef>
                <a:spcPts val="0"/>
              </a:spcBef>
              <a:spcAft>
                <a:spcPts val="599"/>
              </a:spcAft>
              <a:buClr>
                <a:srgbClr val="0091FE"/>
              </a:buClr>
              <a:buSzTx/>
              <a:buFont typeface="Wingdings" panose="05000000000000000000" pitchFamily="2" charset="2"/>
              <a:buChar char="§"/>
              <a:tabLst>
                <a:tab pos="9140793" algn="r"/>
              </a:tabLst>
              <a:defRPr sz="2600" b="1" i="0" kern="1200" baseline="0">
                <a:solidFill>
                  <a:schemeClr val="bg1"/>
                </a:solidFill>
                <a:latin typeface="Calibri" panose="020F0502020204030204" pitchFamily="34" charset="0"/>
                <a:ea typeface="+mn-ea"/>
                <a:cs typeface="Calibri" panose="020F0502020204030204" pitchFamily="34" charset="0"/>
              </a:defRPr>
            </a:lvl1pPr>
            <a:lvl2pPr marL="399910" marR="0" indent="-399910" algn="l" defTabSz="509233" rtl="0" eaLnBrk="1" fontAlgn="auto" latinLnBrk="0" hangingPunct="1">
              <a:lnSpc>
                <a:spcPct val="100000"/>
              </a:lnSpc>
              <a:spcBef>
                <a:spcPts val="0"/>
              </a:spcBef>
              <a:spcAft>
                <a:spcPts val="599"/>
              </a:spcAft>
              <a:buClr>
                <a:schemeClr val="accent1"/>
              </a:buClr>
              <a:buSzTx/>
              <a:buFont typeface="+mj-lt"/>
              <a:buAutoNum type="romanUcPeriod"/>
              <a:tabLst>
                <a:tab pos="511885" algn="l"/>
                <a:tab pos="9140793" algn="r"/>
              </a:tabLst>
              <a:defRPr sz="1300" b="1" i="0" kern="1200" baseline="0">
                <a:solidFill>
                  <a:schemeClr val="bg1"/>
                </a:solidFill>
                <a:latin typeface="Calibri" panose="020F0502020204030204" pitchFamily="34" charset="0"/>
                <a:ea typeface="+mn-ea"/>
                <a:cs typeface="Calibri" panose="020F0502020204030204" pitchFamily="34" charset="0"/>
              </a:defRPr>
            </a:lvl2pPr>
            <a:lvl3pPr marL="285650" indent="-285650" algn="l" defTabSz="498884" rtl="0" eaLnBrk="1" latinLnBrk="0" hangingPunct="1">
              <a:lnSpc>
                <a:spcPct val="100000"/>
              </a:lnSpc>
              <a:spcBef>
                <a:spcPts val="599"/>
              </a:spcBef>
              <a:spcAft>
                <a:spcPts val="300"/>
              </a:spcAft>
              <a:buFont typeface="+mj-lt"/>
              <a:buAutoNum type="romanUcPeriod"/>
              <a:tabLst>
                <a:tab pos="9140793" algn="r"/>
              </a:tabLst>
              <a:defRPr sz="1200" b="1" i="0" kern="1200" cap="all">
                <a:solidFill>
                  <a:schemeClr val="accent1"/>
                </a:solidFill>
                <a:latin typeface="Calibri" panose="020F0502020204030204" pitchFamily="34" charset="0"/>
                <a:ea typeface="+mn-ea"/>
                <a:cs typeface="Calibri" panose="020F0502020204030204" pitchFamily="34" charset="0"/>
              </a:defRPr>
            </a:lvl3pPr>
            <a:lvl4pPr marL="0" indent="0" algn="l" defTabSz="498884" rtl="0" eaLnBrk="1" latinLnBrk="0" hangingPunct="1">
              <a:lnSpc>
                <a:spcPct val="100000"/>
              </a:lnSpc>
              <a:spcBef>
                <a:spcPts val="599"/>
              </a:spcBef>
              <a:spcAft>
                <a:spcPts val="300"/>
              </a:spcAft>
              <a:buFontTx/>
              <a:buNone/>
              <a:defRPr sz="1200" b="0" i="0" kern="1200">
                <a:solidFill>
                  <a:schemeClr val="bg1"/>
                </a:solidFill>
                <a:latin typeface="Calibri" panose="020F0502020204030204" pitchFamily="34" charset="0"/>
                <a:ea typeface="+mn-ea"/>
                <a:cs typeface="Calibri" panose="020F0502020204030204" pitchFamily="34" charset="0"/>
              </a:defRPr>
            </a:lvl4pPr>
            <a:lvl5pPr marL="223864" indent="-223864" algn="l" defTabSz="498884" rtl="0" eaLnBrk="1" latinLnBrk="0" hangingPunct="1">
              <a:lnSpc>
                <a:spcPct val="100000"/>
              </a:lnSpc>
              <a:spcBef>
                <a:spcPts val="0"/>
              </a:spcBef>
              <a:spcAft>
                <a:spcPts val="300"/>
              </a:spcAft>
              <a:buFont typeface="Arial" panose="020B0604020202020204" pitchFamily="34" charset="0"/>
              <a:buChar char="•"/>
              <a:defRPr sz="1200" b="0" i="0" kern="1200">
                <a:solidFill>
                  <a:schemeClr val="bg1"/>
                </a:solidFill>
                <a:latin typeface="Calibri" panose="020F0502020204030204" pitchFamily="34" charset="0"/>
                <a:ea typeface="+mn-ea"/>
                <a:cs typeface="Calibri" panose="020F0502020204030204" pitchFamily="34" charset="0"/>
              </a:defRPr>
            </a:lvl5pPr>
            <a:lvl6pPr marL="447725" indent="-223864" algn="l" defTabSz="498884"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bg1"/>
                </a:solidFill>
                <a:latin typeface="Calibri" panose="020F0502020204030204" pitchFamily="34" charset="0"/>
                <a:ea typeface="+mn-ea"/>
                <a:cs typeface="+mn-cs"/>
              </a:defRPr>
            </a:lvl6pPr>
            <a:lvl7pPr marL="3242601" indent="-249469" algn="l" defTabSz="498884" rtl="0" eaLnBrk="1" latinLnBrk="0" hangingPunct="1">
              <a:spcBef>
                <a:spcPct val="20000"/>
              </a:spcBef>
              <a:buFont typeface="Arial"/>
              <a:buChar char="•"/>
              <a:defRPr sz="2200" kern="1200">
                <a:solidFill>
                  <a:schemeClr val="tx1"/>
                </a:solidFill>
                <a:latin typeface="+mn-lt"/>
                <a:ea typeface="+mn-ea"/>
                <a:cs typeface="+mn-cs"/>
              </a:defRPr>
            </a:lvl7pPr>
            <a:lvl8pPr marL="3741456" indent="-249469" algn="l" defTabSz="498884" rtl="0" eaLnBrk="1" latinLnBrk="0" hangingPunct="1">
              <a:spcBef>
                <a:spcPct val="20000"/>
              </a:spcBef>
              <a:buFont typeface="Arial"/>
              <a:buChar char="•"/>
              <a:defRPr sz="2200" kern="1200">
                <a:solidFill>
                  <a:schemeClr val="tx1"/>
                </a:solidFill>
                <a:latin typeface="+mn-lt"/>
                <a:ea typeface="+mn-ea"/>
                <a:cs typeface="+mn-cs"/>
              </a:defRPr>
            </a:lvl8pPr>
            <a:lvl9pPr marL="4240314" indent="-249469" algn="l" defTabSz="498884"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Wingdings" panose="05000000000000000000" pitchFamily="2" charset="2"/>
              <a:buNone/>
            </a:pPr>
            <a:r>
              <a:rPr lang="en-US" dirty="0"/>
              <a:t>Astoria School District No. 1 – November 2018 election - $70M</a:t>
            </a:r>
          </a:p>
        </p:txBody>
      </p:sp>
    </p:spTree>
    <p:extLst>
      <p:ext uri="{BB962C8B-B14F-4D97-AF65-F5344CB8AC3E}">
        <p14:creationId xmlns:p14="http://schemas.microsoft.com/office/powerpoint/2010/main" val="1032058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Bond Levy Structure Options, Continued</a:t>
            </a:r>
          </a:p>
        </p:txBody>
      </p:sp>
      <p:sp>
        <p:nvSpPr>
          <p:cNvPr id="3" name="Text Placeholder 2"/>
          <p:cNvSpPr>
            <a:spLocks noGrp="1"/>
          </p:cNvSpPr>
          <p:nvPr>
            <p:ph type="body" sz="quarter" idx="22"/>
          </p:nvPr>
        </p:nvSpPr>
        <p:spPr>
          <a:xfrm>
            <a:off x="457202" y="1725050"/>
            <a:ext cx="4026876" cy="5317587"/>
          </a:xfrm>
        </p:spPr>
        <p:txBody>
          <a:bodyPr/>
          <a:lstStyle/>
          <a:p>
            <a:pPr marL="0" indent="0">
              <a:buNone/>
            </a:pPr>
            <a:r>
              <a:rPr lang="en-US" sz="1800" dirty="0">
                <a:solidFill>
                  <a:schemeClr val="bg2"/>
                </a:solidFill>
              </a:rPr>
              <a:t>Ballot Title: </a:t>
            </a:r>
          </a:p>
          <a:p>
            <a:pPr marL="0" indent="0">
              <a:spcAft>
                <a:spcPts val="1200"/>
              </a:spcAft>
              <a:buNone/>
            </a:pPr>
            <a:r>
              <a:rPr lang="en-US" sz="1800" dirty="0"/>
              <a:t>“The State awarded Winston-Dillard School District No. 116 a $3,276,397 matching grant if the bonds are approved.  The District is first on the waiting list to receive an additional $723,603, bringing total grant to $4 million.  If bonds are not approved, grant funds will be distributed to another district.”</a:t>
            </a:r>
          </a:p>
          <a:p>
            <a:pPr marL="0" indent="0">
              <a:spcAft>
                <a:spcPts val="1200"/>
              </a:spcAft>
              <a:buNone/>
            </a:pPr>
            <a:r>
              <a:rPr lang="en-US" sz="1800" dirty="0"/>
              <a:t>“Bonds would mature within 21 years from date of issuance. If approved, </a:t>
            </a:r>
            <a:r>
              <a:rPr lang="en-US" sz="1800" u="sng" dirty="0">
                <a:solidFill>
                  <a:schemeClr val="bg2"/>
                </a:solidFill>
              </a:rPr>
              <a:t>the bond tax rate is estimated to be $1.45 per $1,000 of assessed value, a reduction of $0.05 per thousand from the average rate of existing bonds which will be paid off in 2020.  </a:t>
            </a:r>
            <a:r>
              <a:rPr lang="en-US" sz="1800" dirty="0"/>
              <a:t>Actual tax rates may differ depending on interest rates incurred and changes in assessed value.”</a:t>
            </a:r>
          </a:p>
          <a:p>
            <a:pPr marL="0" indent="0">
              <a:buNone/>
            </a:pPr>
            <a:endParaRPr lang="en-US" sz="1800" dirty="0"/>
          </a:p>
        </p:txBody>
      </p:sp>
      <p:sp>
        <p:nvSpPr>
          <p:cNvPr id="6" name="Text Placeholder 2"/>
          <p:cNvSpPr txBox="1">
            <a:spLocks/>
          </p:cNvSpPr>
          <p:nvPr/>
        </p:nvSpPr>
        <p:spPr>
          <a:xfrm>
            <a:off x="457201" y="1212737"/>
            <a:ext cx="9144000" cy="506133"/>
          </a:xfrm>
          <a:prstGeom prst="rect">
            <a:avLst/>
          </a:prstGeom>
        </p:spPr>
        <p:txBody>
          <a:bodyPr vert="horz" lIns="0" tIns="0" rIns="0" bIns="0" rtlCol="0">
            <a:noAutofit/>
          </a:bodyPr>
          <a:lstStyle>
            <a:lvl1pPr marL="457039" marR="0" indent="-457039" algn="l" defTabSz="509233" rtl="0" eaLnBrk="1" fontAlgn="auto" latinLnBrk="0" hangingPunct="1">
              <a:lnSpc>
                <a:spcPct val="100000"/>
              </a:lnSpc>
              <a:spcBef>
                <a:spcPts val="0"/>
              </a:spcBef>
              <a:spcAft>
                <a:spcPts val="599"/>
              </a:spcAft>
              <a:buClr>
                <a:srgbClr val="0091FE"/>
              </a:buClr>
              <a:buSzTx/>
              <a:buFont typeface="Wingdings" panose="05000000000000000000" pitchFamily="2" charset="2"/>
              <a:buChar char="§"/>
              <a:tabLst>
                <a:tab pos="9140793" algn="r"/>
              </a:tabLst>
              <a:defRPr sz="2600" b="1" i="0" kern="1200" baseline="0">
                <a:solidFill>
                  <a:schemeClr val="bg1"/>
                </a:solidFill>
                <a:latin typeface="Calibri" panose="020F0502020204030204" pitchFamily="34" charset="0"/>
                <a:ea typeface="+mn-ea"/>
                <a:cs typeface="Calibri" panose="020F0502020204030204" pitchFamily="34" charset="0"/>
              </a:defRPr>
            </a:lvl1pPr>
            <a:lvl2pPr marL="399910" marR="0" indent="-399910" algn="l" defTabSz="509233" rtl="0" eaLnBrk="1" fontAlgn="auto" latinLnBrk="0" hangingPunct="1">
              <a:lnSpc>
                <a:spcPct val="100000"/>
              </a:lnSpc>
              <a:spcBef>
                <a:spcPts val="0"/>
              </a:spcBef>
              <a:spcAft>
                <a:spcPts val="599"/>
              </a:spcAft>
              <a:buClr>
                <a:schemeClr val="accent1"/>
              </a:buClr>
              <a:buSzTx/>
              <a:buFont typeface="+mj-lt"/>
              <a:buAutoNum type="romanUcPeriod"/>
              <a:tabLst>
                <a:tab pos="511885" algn="l"/>
                <a:tab pos="9140793" algn="r"/>
              </a:tabLst>
              <a:defRPr sz="1300" b="1" i="0" kern="1200" baseline="0">
                <a:solidFill>
                  <a:schemeClr val="bg1"/>
                </a:solidFill>
                <a:latin typeface="Calibri" panose="020F0502020204030204" pitchFamily="34" charset="0"/>
                <a:ea typeface="+mn-ea"/>
                <a:cs typeface="Calibri" panose="020F0502020204030204" pitchFamily="34" charset="0"/>
              </a:defRPr>
            </a:lvl2pPr>
            <a:lvl3pPr marL="285650" indent="-285650" algn="l" defTabSz="498884" rtl="0" eaLnBrk="1" latinLnBrk="0" hangingPunct="1">
              <a:lnSpc>
                <a:spcPct val="100000"/>
              </a:lnSpc>
              <a:spcBef>
                <a:spcPts val="599"/>
              </a:spcBef>
              <a:spcAft>
                <a:spcPts val="300"/>
              </a:spcAft>
              <a:buFont typeface="+mj-lt"/>
              <a:buAutoNum type="romanUcPeriod"/>
              <a:tabLst>
                <a:tab pos="9140793" algn="r"/>
              </a:tabLst>
              <a:defRPr sz="1200" b="1" i="0" kern="1200" cap="all">
                <a:solidFill>
                  <a:schemeClr val="accent1"/>
                </a:solidFill>
                <a:latin typeface="Calibri" panose="020F0502020204030204" pitchFamily="34" charset="0"/>
                <a:ea typeface="+mn-ea"/>
                <a:cs typeface="Calibri" panose="020F0502020204030204" pitchFamily="34" charset="0"/>
              </a:defRPr>
            </a:lvl3pPr>
            <a:lvl4pPr marL="0" indent="0" algn="l" defTabSz="498884" rtl="0" eaLnBrk="1" latinLnBrk="0" hangingPunct="1">
              <a:lnSpc>
                <a:spcPct val="100000"/>
              </a:lnSpc>
              <a:spcBef>
                <a:spcPts val="599"/>
              </a:spcBef>
              <a:spcAft>
                <a:spcPts val="300"/>
              </a:spcAft>
              <a:buFontTx/>
              <a:buNone/>
              <a:defRPr sz="1200" b="0" i="0" kern="1200">
                <a:solidFill>
                  <a:schemeClr val="bg1"/>
                </a:solidFill>
                <a:latin typeface="Calibri" panose="020F0502020204030204" pitchFamily="34" charset="0"/>
                <a:ea typeface="+mn-ea"/>
                <a:cs typeface="Calibri" panose="020F0502020204030204" pitchFamily="34" charset="0"/>
              </a:defRPr>
            </a:lvl4pPr>
            <a:lvl5pPr marL="223864" indent="-223864" algn="l" defTabSz="498884" rtl="0" eaLnBrk="1" latinLnBrk="0" hangingPunct="1">
              <a:lnSpc>
                <a:spcPct val="100000"/>
              </a:lnSpc>
              <a:spcBef>
                <a:spcPts val="0"/>
              </a:spcBef>
              <a:spcAft>
                <a:spcPts val="300"/>
              </a:spcAft>
              <a:buFont typeface="Arial" panose="020B0604020202020204" pitchFamily="34" charset="0"/>
              <a:buChar char="•"/>
              <a:defRPr sz="1200" b="0" i="0" kern="1200">
                <a:solidFill>
                  <a:schemeClr val="bg1"/>
                </a:solidFill>
                <a:latin typeface="Calibri" panose="020F0502020204030204" pitchFamily="34" charset="0"/>
                <a:ea typeface="+mn-ea"/>
                <a:cs typeface="Calibri" panose="020F0502020204030204" pitchFamily="34" charset="0"/>
              </a:defRPr>
            </a:lvl5pPr>
            <a:lvl6pPr marL="447725" indent="-223864" algn="l" defTabSz="498884"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bg1"/>
                </a:solidFill>
                <a:latin typeface="Calibri" panose="020F0502020204030204" pitchFamily="34" charset="0"/>
                <a:ea typeface="+mn-ea"/>
                <a:cs typeface="+mn-cs"/>
              </a:defRPr>
            </a:lvl6pPr>
            <a:lvl7pPr marL="3242601" indent="-249469" algn="l" defTabSz="498884" rtl="0" eaLnBrk="1" latinLnBrk="0" hangingPunct="1">
              <a:spcBef>
                <a:spcPct val="20000"/>
              </a:spcBef>
              <a:buFont typeface="Arial"/>
              <a:buChar char="•"/>
              <a:defRPr sz="2200" kern="1200">
                <a:solidFill>
                  <a:schemeClr val="tx1"/>
                </a:solidFill>
                <a:latin typeface="+mn-lt"/>
                <a:ea typeface="+mn-ea"/>
                <a:cs typeface="+mn-cs"/>
              </a:defRPr>
            </a:lvl7pPr>
            <a:lvl8pPr marL="3741456" indent="-249469" algn="l" defTabSz="498884" rtl="0" eaLnBrk="1" latinLnBrk="0" hangingPunct="1">
              <a:spcBef>
                <a:spcPct val="20000"/>
              </a:spcBef>
              <a:buFont typeface="Arial"/>
              <a:buChar char="•"/>
              <a:defRPr sz="2200" kern="1200">
                <a:solidFill>
                  <a:schemeClr val="tx1"/>
                </a:solidFill>
                <a:latin typeface="+mn-lt"/>
                <a:ea typeface="+mn-ea"/>
                <a:cs typeface="+mn-cs"/>
              </a:defRPr>
            </a:lvl8pPr>
            <a:lvl9pPr marL="4240314" indent="-249469" algn="l" defTabSz="498884"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Wingdings" panose="05000000000000000000" pitchFamily="2" charset="2"/>
              <a:buNone/>
            </a:pPr>
            <a:r>
              <a:rPr lang="en-US" dirty="0"/>
              <a:t>Winston-Dillard SD No. 116 – May 2019 election - $16.725M</a:t>
            </a:r>
          </a:p>
        </p:txBody>
      </p:sp>
      <p:pic>
        <p:nvPicPr>
          <p:cNvPr id="4" name="Picture 3"/>
          <p:cNvPicPr>
            <a:picLocks noChangeAspect="1"/>
          </p:cNvPicPr>
          <p:nvPr/>
        </p:nvPicPr>
        <p:blipFill>
          <a:blip r:embed="rId2"/>
          <a:stretch>
            <a:fillRect/>
          </a:stretch>
        </p:blipFill>
        <p:spPr>
          <a:xfrm>
            <a:off x="4570366" y="2226639"/>
            <a:ext cx="5323827" cy="3875224"/>
          </a:xfrm>
          <a:prstGeom prst="rect">
            <a:avLst/>
          </a:prstGeom>
          <a:solidFill>
            <a:schemeClr val="bg1"/>
          </a:solidFill>
        </p:spPr>
      </p:pic>
    </p:spTree>
    <p:extLst>
      <p:ext uri="{BB962C8B-B14F-4D97-AF65-F5344CB8AC3E}">
        <p14:creationId xmlns:p14="http://schemas.microsoft.com/office/powerpoint/2010/main" val="2609702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9_Master Templat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2.xml><?xml version="1.0" encoding="utf-8"?>
<a:theme xmlns:a="http://schemas.openxmlformats.org/drawingml/2006/main" name="4_Master Template">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Custom 2">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0B2301771CAB741892E1D259A6B6519" ma:contentTypeVersion="13" ma:contentTypeDescription="Create a new document." ma:contentTypeScope="" ma:versionID="8646ea881d16584fea2a1faca0c5d90b">
  <xsd:schema xmlns:xsd="http://www.w3.org/2001/XMLSchema" xmlns:xs="http://www.w3.org/2001/XMLSchema" xmlns:p="http://schemas.microsoft.com/office/2006/metadata/properties" xmlns:ns2="f43afccb-65d6-41af-9db2-a93c92dd9964" targetNamespace="http://schemas.microsoft.com/office/2006/metadata/properties" ma:root="true" ma:fieldsID="d1cacd678fd0e337ebae2a4e4b882f92" ns2:_="">
    <xsd:import namespace="f43afccb-65d6-41af-9db2-a93c92dd996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afccb-65d6-41af-9db2-a93c92dd996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0" ma:displayName="Title ."/>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f43afccb-65d6-41af-9db2-a93c92dd9964">TJ4NXSJU3W2C-47-9422</_dlc_DocId>
    <_dlc_DocIdUrl xmlns="f43afccb-65d6-41af-9db2-a93c92dd9964">
      <Url>http://collaboration.corp.pjc.com/PFS/Banking/_layouts/DocIdRedir.aspx?ID=TJ4NXSJU3W2C-47-9422</Url>
      <Description>TJ4NXSJU3W2C-47-9422</Description>
    </_dlc_DocIdUrl>
  </documentManagement>
</p:properties>
</file>

<file path=customXml/itemProps1.xml><?xml version="1.0" encoding="utf-8"?>
<ds:datastoreItem xmlns:ds="http://schemas.openxmlformats.org/officeDocument/2006/customXml" ds:itemID="{6D10EEAF-1432-4C32-BCE7-9094E02D822F}">
  <ds:schemaRefs>
    <ds:schemaRef ds:uri="http://schemas.microsoft.com/sharepoint/v3/contenttype/forms"/>
  </ds:schemaRefs>
</ds:datastoreItem>
</file>

<file path=customXml/itemProps2.xml><?xml version="1.0" encoding="utf-8"?>
<ds:datastoreItem xmlns:ds="http://schemas.openxmlformats.org/officeDocument/2006/customXml" ds:itemID="{EEDF0F9D-2CEE-4361-9C06-82EF7EE4153B}">
  <ds:schemaRefs>
    <ds:schemaRef ds:uri="http://schemas.microsoft.com/sharepoint/events"/>
  </ds:schemaRefs>
</ds:datastoreItem>
</file>

<file path=customXml/itemProps3.xml><?xml version="1.0" encoding="utf-8"?>
<ds:datastoreItem xmlns:ds="http://schemas.openxmlformats.org/officeDocument/2006/customXml" ds:itemID="{756323BB-6378-415C-A110-3082E3BD8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afccb-65d6-41af-9db2-a93c92dd9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6486793-0340-4CB7-B424-A8540F9FEA64}">
  <ds:schemaRefs>
    <ds:schemaRef ds:uri="http://schemas.openxmlformats.org/package/2006/metadata/core-properties"/>
    <ds:schemaRef ds:uri="f43afccb-65d6-41af-9db2-a93c92dd9964"/>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14684</TotalTime>
  <Words>2055</Words>
  <Application>Microsoft Office PowerPoint</Application>
  <PresentationFormat>Custom</PresentationFormat>
  <Paragraphs>248</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Courier New</vt:lpstr>
      <vt:lpstr>HelveticaNeueLT Std</vt:lpstr>
      <vt:lpstr>HelveticaNeueLT Std Bold</vt:lpstr>
      <vt:lpstr>Wingdings</vt:lpstr>
      <vt:lpstr>19_Master Template</vt:lpstr>
      <vt:lpstr>4_Master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Piper Jaffray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Bolder, Lydia</dc:creator>
  <cp:lastModifiedBy>Simon Levear</cp:lastModifiedBy>
  <cp:revision>392</cp:revision>
  <cp:lastPrinted>2018-01-16T16:09:09Z</cp:lastPrinted>
  <dcterms:created xsi:type="dcterms:W3CDTF">2016-02-10T21:29:40Z</dcterms:created>
  <dcterms:modified xsi:type="dcterms:W3CDTF">2021-12-03T20:29:15Z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0x010100C0B2301771CAB741892E1D259A6B6519</vt:lpwstr>
  </property>
  <property fmtid="{D5CDD505-2E9C-101B-9397-08002B2CF9AE}" pid="3" name="_dlc_DocIdItemGuid">
    <vt:lpwstr>d237cbd2-1403-4f24-921d-999b8c60865f</vt:lpwstr>
  </property>
</Properties>
</file>